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1" r:id="rId6"/>
    <p:sldId id="260" r:id="rId7"/>
    <p:sldId id="275" r:id="rId8"/>
    <p:sldId id="276" r:id="rId9"/>
    <p:sldId id="265" r:id="rId10"/>
    <p:sldId id="262" r:id="rId11"/>
    <p:sldId id="263" r:id="rId12"/>
    <p:sldId id="264" r:id="rId13"/>
    <p:sldId id="277" r:id="rId14"/>
    <p:sldId id="266" r:id="rId15"/>
    <p:sldId id="279" r:id="rId16"/>
    <p:sldId id="267" r:id="rId17"/>
    <p:sldId id="269" r:id="rId18"/>
    <p:sldId id="273" r:id="rId19"/>
    <p:sldId id="274" r:id="rId20"/>
    <p:sldId id="271" r:id="rId21"/>
    <p:sldId id="278" r:id="rId22"/>
    <p:sldId id="280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284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"/>
          </p:nvPr>
        </p:nvSpPr>
        <p:spPr>
          <a:xfrm>
            <a:off x="3884930" y="0"/>
            <a:ext cx="2972435" cy="4597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  <a:p>
            <a:pPr marL="457200" lvl="1" indent="0" latinLnBrk="0">
              <a:buFontTx/>
              <a:buNone/>
            </a:pPr>
            <a:r>
              <a:rPr lang="ko-KR" altLang="en-US"/>
              <a:t>둘째 수준</a:t>
            </a:r>
          </a:p>
          <a:p>
            <a:pPr marL="914400" lvl="2" indent="0" latinLnBrk="0">
              <a:buFontTx/>
              <a:buNone/>
            </a:pPr>
            <a:r>
              <a:rPr lang="ko-KR" altLang="en-US"/>
              <a:t>셋째 수준</a:t>
            </a:r>
          </a:p>
          <a:p>
            <a:pPr marL="1371600" lvl="3" indent="0" latinLnBrk="0">
              <a:buFontTx/>
              <a:buNone/>
            </a:pPr>
            <a:r>
              <a:rPr lang="ko-KR" altLang="en-US"/>
              <a:t>넷째 수준</a:t>
            </a:r>
          </a:p>
          <a:p>
            <a:pPr marL="1828800" lvl="4" indent="0" latinLnBrk="0">
              <a:buFontTx/>
              <a:buNone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4"/>
          </p:nvPr>
        </p:nvSpPr>
        <p:spPr>
          <a:xfrm>
            <a:off x="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l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>
            <a:lvl1pPr marL="0" indent="0" algn="r" latinLnBrk="0">
              <a:buFontTx/>
              <a:buNone/>
              <a:defRPr lang="en-GB" altLang="en-US" sz="12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lvl="1" indent="0" algn="ctr" latinLnBrk="0">
              <a:buFontTx/>
              <a:buNone/>
              <a:defRPr lang="en-GB" altLang="en-US" sz="2000"/>
            </a:lvl2pPr>
            <a:lvl3pPr marL="914400" lvl="2" indent="0" algn="ctr" latinLnBrk="0">
              <a:buFontTx/>
              <a:buNone/>
              <a:defRPr lang="en-GB" altLang="en-US" sz="1800"/>
            </a:lvl3pPr>
            <a:lvl4pPr marL="1371600" lvl="3" indent="0" algn="ctr" latinLnBrk="0">
              <a:buFontTx/>
              <a:buNone/>
              <a:defRPr lang="en-GB" altLang="en-US" sz="1600"/>
            </a:lvl4pPr>
            <a:lvl5pPr marL="1828800" lvl="4" indent="0" algn="ctr" latinLnBrk="0">
              <a:buFontTx/>
              <a:buNone/>
              <a:defRPr lang="en-GB" altLang="en-US" sz="1600"/>
            </a:lvl5pPr>
            <a:lvl6pPr marL="2286000" lvl="5" indent="0" algn="ctr" latinLnBrk="0">
              <a:buFontTx/>
              <a:buNone/>
              <a:defRPr lang="en-GB" altLang="en-US" sz="1600"/>
            </a:lvl6pPr>
            <a:lvl7pPr marL="2743200" lvl="6" indent="0" algn="ctr" latinLnBrk="0">
              <a:buFontTx/>
              <a:buNone/>
              <a:defRPr lang="en-GB" altLang="en-US" sz="1600"/>
            </a:lvl7pPr>
            <a:lvl8pPr marL="3200400" lvl="7" indent="0" algn="ctr" latinLnBrk="0">
              <a:buFontTx/>
              <a:buNone/>
              <a:defRPr lang="en-GB" altLang="en-US" sz="1600"/>
            </a:lvl8pPr>
            <a:lvl9pPr marL="3657600" lvl="8" indent="0" algn="ctr" latinLnBrk="0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 latinLnBrk="0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latinLnBrk="0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latinLnBrk="0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sz="half" idx="1"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sz="half" idx="2"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lvl="1" indent="0" latinLnBrk="0">
              <a:buFontTx/>
              <a:buNone/>
              <a:defRPr lang="en-GB" altLang="en-US" sz="2000" b="1"/>
            </a:lvl2pPr>
            <a:lvl3pPr marL="914400" lvl="2" indent="0" latinLnBrk="0">
              <a:buFontTx/>
              <a:buNone/>
              <a:defRPr lang="en-GB" altLang="en-US" sz="1800" b="1"/>
            </a:lvl3pPr>
            <a:lvl4pPr marL="1371600" lvl="3" indent="0" latinLnBrk="0">
              <a:buFontTx/>
              <a:buNone/>
              <a:defRPr lang="en-GB" altLang="en-US" sz="1600" b="1"/>
            </a:lvl4pPr>
            <a:lvl5pPr marL="1828800" lvl="4" indent="0" latinLnBrk="0">
              <a:buFontTx/>
              <a:buNone/>
              <a:defRPr lang="en-GB" altLang="en-US" sz="1600" b="1"/>
            </a:lvl5pPr>
            <a:lvl6pPr marL="2286000" lvl="5" indent="0" latinLnBrk="0">
              <a:buFontTx/>
              <a:buNone/>
              <a:defRPr lang="en-GB" altLang="en-US" sz="1600" b="1"/>
            </a:lvl6pPr>
            <a:lvl7pPr marL="2743200" lvl="6" indent="0" latinLnBrk="0">
              <a:buFontTx/>
              <a:buNone/>
              <a:defRPr lang="en-GB" altLang="en-US" sz="1600" b="1"/>
            </a:lvl7pPr>
            <a:lvl8pPr marL="3200400" lvl="7" indent="0" latinLnBrk="0">
              <a:buFontTx/>
              <a:buNone/>
              <a:defRPr lang="en-GB" altLang="en-US" sz="1600" b="1"/>
            </a:lvl8pPr>
            <a:lvl9pPr marL="3657600" lvl="8" indent="0" latinLnBrk="0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 sz="quarter" idx="4"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lvl="1" indent="0" latinLnBrk="0">
              <a:buFontTx/>
              <a:buNone/>
              <a:defRPr lang="en-GB" altLang="en-US" sz="2800"/>
            </a:lvl2pPr>
            <a:lvl3pPr marL="0" lvl="2" indent="0" latinLnBrk="0">
              <a:buFontTx/>
              <a:buNone/>
              <a:defRPr lang="en-GB" altLang="en-US" sz="2400"/>
            </a:lvl3pPr>
            <a:lvl4pPr marL="0" lvl="3" indent="0" latinLnBrk="0">
              <a:buFontTx/>
              <a:buNone/>
              <a:defRPr lang="en-GB" altLang="en-US" sz="2000"/>
            </a:lvl4pPr>
            <a:lvl5pPr marL="0" lvl="4" indent="0" latinLnBrk="0">
              <a:buFontTx/>
              <a:buNone/>
              <a:defRPr lang="en-GB" altLang="en-US" sz="2000"/>
            </a:lvl5pPr>
            <a:lvl6pPr marL="0" lvl="5" indent="0" latinLnBrk="0">
              <a:buFontTx/>
              <a:buNone/>
              <a:defRPr lang="en-GB" altLang="en-US" sz="2000"/>
            </a:lvl6pPr>
            <a:lvl7pPr marL="0" lvl="6" indent="0" latinLnBrk="0">
              <a:buFontTx/>
              <a:buNone/>
              <a:defRPr lang="en-GB" altLang="en-US" sz="2000"/>
            </a:lvl7pPr>
            <a:lvl8pPr marL="0" lvl="7" indent="0" latinLnBrk="0">
              <a:buFontTx/>
              <a:buNone/>
              <a:defRPr lang="en-GB" altLang="en-US" sz="2000"/>
            </a:lvl8pPr>
            <a:lvl9pPr marL="0" lvl="8" indent="0" latinLnBrk="0">
              <a:buFontTx/>
              <a:buNone/>
              <a:defRPr lang="en-GB" altLang="en-US" sz="2000"/>
            </a:lvl9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lvl="1" indent="0" latinLnBrk="0">
              <a:buFontTx/>
              <a:buNone/>
              <a:defRPr lang="en-GB" altLang="en-US" sz="1400"/>
            </a:lvl2pPr>
            <a:lvl3pPr marL="914400" lvl="2" indent="0" latinLnBrk="0">
              <a:buFontTx/>
              <a:buNone/>
              <a:defRPr lang="en-GB" altLang="en-US" sz="1200"/>
            </a:lvl3pPr>
            <a:lvl4pPr marL="1371600" lvl="3" indent="0" latinLnBrk="0">
              <a:buFontTx/>
              <a:buNone/>
              <a:defRPr lang="en-GB" altLang="en-US" sz="1000"/>
            </a:lvl4pPr>
            <a:lvl5pPr marL="1828800" lvl="4" indent="0" latinLnBrk="0">
              <a:buFontTx/>
              <a:buNone/>
              <a:defRPr lang="en-GB" altLang="en-US" sz="1000"/>
            </a:lvl5pPr>
            <a:lvl6pPr marL="2286000" lvl="5" indent="0" latinLnBrk="0">
              <a:buFontTx/>
              <a:buNone/>
              <a:defRPr lang="en-GB" altLang="en-US" sz="1000"/>
            </a:lvl6pPr>
            <a:lvl7pPr marL="2743200" lvl="6" indent="0" latinLnBrk="0">
              <a:buFontTx/>
              <a:buNone/>
              <a:defRPr lang="en-GB" altLang="en-US" sz="1000"/>
            </a:lvl7pPr>
            <a:lvl8pPr marL="3200400" lvl="7" indent="0" latinLnBrk="0">
              <a:buFontTx/>
              <a:buNone/>
              <a:defRPr lang="en-GB" altLang="en-US" sz="1000"/>
            </a:lvl8pPr>
            <a:lvl9pPr marL="3657600" lvl="8" indent="0" latinLnBrk="0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마스터 텍스트 스타일 편집</a:t>
            </a:r>
          </a:p>
          <a:p>
            <a:pPr marL="685800" lvl="1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둘째 수준</a:t>
            </a:r>
          </a:p>
          <a:p>
            <a:pPr marL="1143000" lvl="2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셋째 수준</a:t>
            </a:r>
          </a:p>
          <a:p>
            <a:pPr marL="1600200" lvl="3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넷째 수준</a:t>
            </a:r>
          </a:p>
          <a:p>
            <a:pPr marL="2057400" lvl="4" indent="-228600" latinLnBrk="0">
              <a:buClr>
                <a:srgbClr val="000000"/>
              </a:buClr>
              <a:buFont typeface="Arial"/>
              <a:buChar char="•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2021-03-11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524000" y="2526665"/>
            <a:ext cx="9145270" cy="238887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3600"/>
              <a:t>주차공유 프로젝트 ‘어따세워?’</a:t>
            </a:r>
            <a:br>
              <a:rPr lang="ko-KR" altLang="en-US" sz="3600"/>
            </a:br>
            <a:br>
              <a:rPr lang="ko-KR" altLang="en-US" sz="2400"/>
            </a:br>
            <a:r>
              <a:rPr lang="ko-KR" altLang="en-US" sz="2400"/>
              <a:t>Team 뚜벅이 </a:t>
            </a:r>
            <a:endParaRPr lang="ko-KR" altLang="en-US" sz="36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524000" y="1818640"/>
            <a:ext cx="9145270" cy="16567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latinLnBrk="0">
              <a:buFontTx/>
              <a:buNone/>
            </a:pPr>
            <a:r>
              <a:rPr lang="ko-KR" altLang="en-US" sz="6000">
                <a:latin typeface="나눔스퀘어" charset="0"/>
                <a:ea typeface="나눔스퀘어" charset="0"/>
                <a:cs typeface="+mj-cs"/>
              </a:rPr>
              <a:t>UI/UX설계서</a:t>
            </a:r>
          </a:p>
          <a:p>
            <a:pPr marL="0" indent="0" latinLnBrk="0">
              <a:buFontTx/>
              <a:buNone/>
            </a:pPr>
            <a:endParaRPr lang="ko-KR" altLang="en-US" sz="6000">
              <a:latin typeface="나눔스퀘어" charset="0"/>
              <a:ea typeface="나눔스퀘어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0974"/>
          <a:stretch>
            <a:fillRect/>
          </a:stretch>
        </p:blipFill>
        <p:spPr>
          <a:xfrm>
            <a:off x="6211570" y="387350"/>
            <a:ext cx="5289550" cy="6471920"/>
          </a:xfrm>
          <a:prstGeom prst="rect">
            <a:avLst/>
          </a:prstGeom>
          <a:noFill/>
        </p:spPr>
      </p:pic>
      <p:sp>
        <p:nvSpPr>
          <p:cNvPr id="4" name="텍스트 상자 50"/>
          <p:cNvSpPr txBox="1">
            <a:spLocks/>
          </p:cNvSpPr>
          <p:nvPr/>
        </p:nvSpPr>
        <p:spPr>
          <a:xfrm>
            <a:off x="1357630" y="1256030"/>
            <a:ext cx="4293235" cy="5353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주차장 게시물 상세내용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제목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위치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메뉴버튼 :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글쓴이와 상세페이지 작성자가 일치할 시 - 수정, 내리기, 삭제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페이지 작성자와 다른 사람이 열람할 시 - 신고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시간 입력 포맷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단위 시간 가격 X 시간 = 가격 명시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찜버튼, 예약하기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-&gt; 클릭시 예약 상세 페이지로 이동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41"/>
          <p:cNvSpPr>
            <a:spLocks/>
          </p:cNvSpPr>
          <p:nvPr/>
        </p:nvSpPr>
        <p:spPr>
          <a:xfrm>
            <a:off x="7104380" y="1445260"/>
            <a:ext cx="3664585" cy="1737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2"/>
          <p:cNvSpPr>
            <a:spLocks/>
          </p:cNvSpPr>
          <p:nvPr/>
        </p:nvSpPr>
        <p:spPr>
          <a:xfrm>
            <a:off x="10654030" y="1459230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3"/>
          <p:cNvSpPr>
            <a:spLocks/>
          </p:cNvSpPr>
          <p:nvPr/>
        </p:nvSpPr>
        <p:spPr>
          <a:xfrm>
            <a:off x="10958195" y="132080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"/>
          <p:cNvSpPr>
            <a:spLocks/>
          </p:cNvSpPr>
          <p:nvPr/>
        </p:nvSpPr>
        <p:spPr>
          <a:xfrm>
            <a:off x="11042015" y="132080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"/>
          <p:cNvSpPr>
            <a:spLocks/>
          </p:cNvSpPr>
          <p:nvPr/>
        </p:nvSpPr>
        <p:spPr>
          <a:xfrm>
            <a:off x="11122660" y="131953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0"/>
          <p:cNvSpPr>
            <a:spLocks/>
          </p:cNvSpPr>
          <p:nvPr/>
        </p:nvSpPr>
        <p:spPr>
          <a:xfrm>
            <a:off x="9418320" y="1459230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수정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5" name="도형 1"/>
          <p:cNvSpPr>
            <a:spLocks/>
          </p:cNvSpPr>
          <p:nvPr/>
        </p:nvSpPr>
        <p:spPr>
          <a:xfrm>
            <a:off x="10029190" y="1459230"/>
            <a:ext cx="594360" cy="253365"/>
          </a:xfrm>
          <a:prstGeom prst="roundRect">
            <a:avLst>
              <a:gd name="adj" fmla="val 266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텍스트 상자 1"/>
          <p:cNvSpPr txBox="1">
            <a:spLocks/>
          </p:cNvSpPr>
          <p:nvPr/>
        </p:nvSpPr>
        <p:spPr>
          <a:xfrm>
            <a:off x="10201910" y="3616960"/>
            <a:ext cx="3771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solidFill>
                  <a:srgbClr val="FF0000"/>
                </a:solidFill>
                <a:latin typeface="맑은 고딕" charset="0"/>
                <a:ea typeface="맑은 고딕" charset="0"/>
              </a:rPr>
              <a:t>❤ </a:t>
            </a:r>
            <a:endParaRPr lang="ko-KR" altLang="en-US" sz="140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도형 2"/>
          <p:cNvSpPr>
            <a:spLocks/>
          </p:cNvSpPr>
          <p:nvPr/>
        </p:nvSpPr>
        <p:spPr>
          <a:xfrm>
            <a:off x="10654030" y="1744345"/>
            <a:ext cx="582295" cy="25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도형 3"/>
          <p:cNvSpPr>
            <a:spLocks/>
          </p:cNvSpPr>
          <p:nvPr/>
        </p:nvSpPr>
        <p:spPr>
          <a:xfrm>
            <a:off x="9345930" y="1391920"/>
            <a:ext cx="1940560" cy="36639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15" name="도형 6"/>
          <p:cNvCxnSpPr/>
          <p:nvPr/>
        </p:nvCxnSpPr>
        <p:spPr>
          <a:xfrm rot="10800000" flipV="1">
            <a:off x="4952365" y="4683760"/>
            <a:ext cx="3904615" cy="862965"/>
          </a:xfrm>
          <a:prstGeom prst="bentConnector3">
            <a:avLst>
              <a:gd name="adj1" fmla="val 50000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7"/>
          <p:cNvCxnSpPr>
            <a:stCxn id="10" idx="1"/>
          </p:cNvCxnSpPr>
          <p:nvPr/>
        </p:nvCxnSpPr>
        <p:spPr>
          <a:xfrm rot="10800000" flipV="1">
            <a:off x="3001010" y="1586230"/>
            <a:ext cx="6417945" cy="12446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도형 8"/>
          <p:cNvSpPr>
            <a:spLocks/>
          </p:cNvSpPr>
          <p:nvPr/>
        </p:nvSpPr>
        <p:spPr>
          <a:xfrm>
            <a:off x="8926830" y="3426460"/>
            <a:ext cx="1986280" cy="265938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1">
            <a:extLst>
              <a:ext uri="{FF2B5EF4-FFF2-40B4-BE49-F238E27FC236}">
                <a16:creationId xmlns:a16="http://schemas.microsoft.com/office/drawing/2014/main" id="{359DF3D4-96A3-40AE-980C-C3982F44D43E}"/>
              </a:ext>
            </a:extLst>
          </p:cNvPr>
          <p:cNvSpPr>
            <a:spLocks/>
          </p:cNvSpPr>
          <p:nvPr/>
        </p:nvSpPr>
        <p:spPr>
          <a:xfrm>
            <a:off x="7293663" y="645480"/>
            <a:ext cx="3992827" cy="366394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8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상세페이지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306195" y="1903095"/>
            <a:ext cx="458533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4) 위치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지도 API로 주차장 위치 명시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5) 리뷰조회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해당 주차장 이용 고객 리뷰 조회 가능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+ </a:t>
            </a:r>
            <a:r>
              <a: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  <a:cs typeface="+mn-cs"/>
              </a:rPr>
              <a:t>별점 기능 추가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6) 위치 기반으로 주변 주차장 추천</a:t>
            </a:r>
          </a:p>
        </p:txBody>
      </p:sp>
      <p:pic>
        <p:nvPicPr>
          <p:cNvPr id="4" name="내용 개체 틀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42"/>
          <a:stretch>
            <a:fillRect/>
          </a:stretch>
        </p:blipFill>
        <p:spPr>
          <a:xfrm>
            <a:off x="6093460" y="319405"/>
            <a:ext cx="5363845" cy="7201535"/>
          </a:xfrm>
          <a:prstGeom prst="rect">
            <a:avLst/>
          </a:prstGeom>
          <a:noFill/>
        </p:spPr>
      </p:pic>
      <p:sp>
        <p:nvSpPr>
          <p:cNvPr id="5" name="텍스트 상자 32"/>
          <p:cNvSpPr txBox="1">
            <a:spLocks/>
          </p:cNvSpPr>
          <p:nvPr/>
        </p:nvSpPr>
        <p:spPr>
          <a:xfrm>
            <a:off x="9039225" y="2240280"/>
            <a:ext cx="19240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 </a:t>
            </a:r>
            <a:r>
              <a:rPr lang="ko-KR" sz="2400" b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graphicFrame>
        <p:nvGraphicFramePr>
          <p:cNvPr id="6" name="표 22"/>
          <p:cNvGraphicFramePr>
            <a:graphicFrameLocks noGrp="1"/>
          </p:cNvGraphicFramePr>
          <p:nvPr/>
        </p:nvGraphicFramePr>
        <p:xfrm>
          <a:off x="8261985" y="5327015"/>
          <a:ext cx="123444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500" b="1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예약하기 -&gt; 결제 페이지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9" t="1463" r="583" b="48168"/>
          <a:stretch>
            <a:fillRect/>
          </a:stretch>
        </p:blipFill>
        <p:spPr>
          <a:xfrm>
            <a:off x="792480" y="781685"/>
            <a:ext cx="5759450" cy="3285490"/>
          </a:xfrm>
          <a:prstGeom prst="rect">
            <a:avLst/>
          </a:prstGeom>
          <a:noFill/>
        </p:spPr>
      </p:pic>
      <p:sp>
        <p:nvSpPr>
          <p:cNvPr id="5" name="텍스트 상자 33"/>
          <p:cNvSpPr txBox="1">
            <a:spLocks/>
          </p:cNvSpPr>
          <p:nvPr/>
        </p:nvSpPr>
        <p:spPr>
          <a:xfrm>
            <a:off x="6933565" y="2113280"/>
            <a:ext cx="4217670" cy="31388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정보 최종 확인하는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일자 / 시간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위치정보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부가정보 입력받기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전화번호, 차종, 차번호 필수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결제하기 버튼 click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-&gt; 결제 API 실행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6" name="내용 개체 틀 3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6" t="60230" r="583" b="547"/>
          <a:stretch>
            <a:fillRect/>
          </a:stretch>
        </p:blipFill>
        <p:spPr>
          <a:xfrm>
            <a:off x="792480" y="3983990"/>
            <a:ext cx="5781040" cy="2558415"/>
          </a:xfrm>
          <a:prstGeom prst="rect">
            <a:avLst/>
          </a:prstGeom>
          <a:noFill/>
        </p:spPr>
      </p:pic>
      <p:sp>
        <p:nvSpPr>
          <p:cNvPr id="7" name="도형 35"/>
          <p:cNvSpPr>
            <a:spLocks/>
          </p:cNvSpPr>
          <p:nvPr/>
        </p:nvSpPr>
        <p:spPr>
          <a:xfrm>
            <a:off x="2061210" y="3677920"/>
            <a:ext cx="3340735" cy="21463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8" name="도형 38"/>
          <p:cNvCxnSpPr>
            <a:stCxn id="7" idx="3"/>
          </p:cNvCxnSpPr>
          <p:nvPr/>
        </p:nvCxnSpPr>
        <p:spPr>
          <a:xfrm flipV="1">
            <a:off x="5400675" y="4090035"/>
            <a:ext cx="1522730" cy="661670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도형 39"/>
          <p:cNvSpPr>
            <a:spLocks/>
          </p:cNvSpPr>
          <p:nvPr/>
        </p:nvSpPr>
        <p:spPr>
          <a:xfrm>
            <a:off x="2326005" y="5991860"/>
            <a:ext cx="2801620" cy="31877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0"/>
          <p:cNvSpPr>
            <a:spLocks/>
          </p:cNvSpPr>
          <p:nvPr/>
        </p:nvSpPr>
        <p:spPr>
          <a:xfrm>
            <a:off x="2396490" y="984250"/>
            <a:ext cx="4019550" cy="2984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8140" cy="132842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나눔스퀘어" charset="0"/>
                <a:ea typeface="나눔스퀘어" charset="0"/>
                <a:cs typeface="+mj-cs"/>
              </a:rPr>
              <a:t>예약 완료 페이지</a:t>
            </a:r>
          </a:p>
        </p:txBody>
      </p:sp>
      <p:pic>
        <p:nvPicPr>
          <p:cNvPr id="5" name="내용 개체 틀 4" descr="C:/Users/user/AppData/Roaming/PolarisOffice/ETemp/1692_14378896/image10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2" t="2665" r="3969" b="6534"/>
          <a:stretch>
            <a:fillRect/>
          </a:stretch>
        </p:blipFill>
        <p:spPr>
          <a:xfrm>
            <a:off x="485775" y="993140"/>
            <a:ext cx="6068060" cy="5137785"/>
          </a:xfrm>
          <a:prstGeom prst="rect">
            <a:avLst/>
          </a:prstGeom>
          <a:noFill/>
        </p:spPr>
      </p:pic>
      <p:sp>
        <p:nvSpPr>
          <p:cNvPr id="6" name="텍스트 상자 42"/>
          <p:cNvSpPr txBox="1">
            <a:spLocks/>
          </p:cNvSpPr>
          <p:nvPr/>
        </p:nvSpPr>
        <p:spPr>
          <a:xfrm>
            <a:off x="6922770" y="2271395"/>
            <a:ext cx="421830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결제 완료 페이지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예약 내용 상세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my page 예약 내역으로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취소하기 버튼 있으면 어떨까?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아님 메인으로 가기? 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43"/>
          <p:cNvSpPr>
            <a:spLocks/>
          </p:cNvSpPr>
          <p:nvPr/>
        </p:nvSpPr>
        <p:spPr>
          <a:xfrm>
            <a:off x="1986915" y="5812155"/>
            <a:ext cx="3055620" cy="286385"/>
          </a:xfrm>
          <a:prstGeom prst="roundRect">
            <a:avLst/>
          </a:prstGeom>
          <a:solidFill>
            <a:schemeClr val="accent1">
              <a:lumMod val="7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내역 보기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5"/>
          <p:cNvSpPr>
            <a:spLocks/>
          </p:cNvSpPr>
          <p:nvPr/>
        </p:nvSpPr>
        <p:spPr>
          <a:xfrm>
            <a:off x="1984375" y="6179820"/>
            <a:ext cx="3056255" cy="287020"/>
          </a:xfrm>
          <a:prstGeom prst="roundRect">
            <a:avLst/>
          </a:prstGeom>
          <a:solidFill>
            <a:schemeClr val="bg1">
              <a:lumMod val="65000"/>
              <a:lumOff val="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예약 취소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50"/>
          <p:cNvSpPr>
            <a:spLocks/>
          </p:cNvSpPr>
          <p:nvPr/>
        </p:nvSpPr>
        <p:spPr>
          <a:xfrm>
            <a:off x="1828165" y="5653405"/>
            <a:ext cx="3467735" cy="95250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0" name="도형 53"/>
          <p:cNvCxnSpPr/>
          <p:nvPr/>
        </p:nvCxnSpPr>
        <p:spPr>
          <a:xfrm flipV="1">
            <a:off x="5294630" y="3573145"/>
            <a:ext cx="1629410" cy="2705100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도형 11"/>
          <p:cNvSpPr>
            <a:spLocks/>
          </p:cNvSpPr>
          <p:nvPr/>
        </p:nvSpPr>
        <p:spPr>
          <a:xfrm>
            <a:off x="2533650" y="1247140"/>
            <a:ext cx="4019550" cy="29845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1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마이페이지</a:t>
            </a:r>
            <a:endParaRPr lang="ko-KR" altLang="en-US" sz="11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3"/>
          <p:cNvSpPr>
            <a:spLocks/>
          </p:cNvSpPr>
          <p:nvPr/>
        </p:nvSpPr>
        <p:spPr>
          <a:xfrm>
            <a:off x="1837055" y="4290695"/>
            <a:ext cx="3446780" cy="12103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12,450 원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8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결제가 완료되었습니다.</a:t>
            </a:r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endParaRPr lang="ko-KR" altLang="en-US" sz="18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hangingPunct="1"/>
            <a:r>
              <a:rPr lang="ko-KR" sz="1200" b="1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어따세워와</a:t>
            </a:r>
            <a:r>
              <a:rPr lang="ko-KR" sz="1200" b="1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함께 편안한 주차 되세요</a:t>
            </a:r>
            <a:endParaRPr lang="ko-KR" altLang="en-US" sz="1200" b="1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67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28"/>
          <p:cNvSpPr>
            <a:spLocks/>
          </p:cNvSpPr>
          <p:nvPr/>
        </p:nvSpPr>
        <p:spPr>
          <a:xfrm>
            <a:off x="-52705" y="1141095"/>
            <a:ext cx="11045190" cy="10687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7851775" y="1986915"/>
            <a:ext cx="2336800" cy="3784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도형 38"/>
          <p:cNvSpPr>
            <a:spLocks/>
          </p:cNvSpPr>
          <p:nvPr/>
        </p:nvSpPr>
        <p:spPr>
          <a:xfrm>
            <a:off x="7852410" y="1437005"/>
            <a:ext cx="1459230" cy="551180"/>
          </a:xfrm>
          <a:prstGeom prst="roundRect">
            <a:avLst/>
          </a:prstGeom>
          <a:solidFill>
            <a:schemeClr val="bg1"/>
          </a:solidFill>
          <a:ln w="0">
            <a:noFill/>
            <a:prstDash/>
          </a:ln>
          <a:scene3d>
            <a:camera prst="orthographicFront"/>
            <a:lightRig rig="threePt" dir="t"/>
          </a:scene3d>
          <a:sp3d>
            <a:bevelT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31"/>
          <p:cNvSpPr>
            <a:spLocks/>
          </p:cNvSpPr>
          <p:nvPr/>
        </p:nvSpPr>
        <p:spPr>
          <a:xfrm>
            <a:off x="2685415" y="1215390"/>
            <a:ext cx="8244205" cy="993775"/>
          </a:xfrm>
          <a:prstGeom prst="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P 내놓기            마이페이지</a:t>
            </a:r>
            <a:endParaRPr lang="ko-KR" altLang="en-US" sz="12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마이페이지 (상단바 드롭다운리스트)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78775" y="2123440"/>
            <a:ext cx="2179320" cy="3521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🔔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회원 정보 관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예약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공유 내역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리뷰 관리 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텍스트 상자 54"/>
          <p:cNvSpPr txBox="1">
            <a:spLocks/>
          </p:cNvSpPr>
          <p:nvPr/>
        </p:nvSpPr>
        <p:spPr>
          <a:xfrm>
            <a:off x="1299845" y="2811145"/>
            <a:ext cx="5591810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마이페이지 버튼 클릭시 메뉴 드롭다운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메뉴 클릭시 해당 페이지로 바로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새로운 알림있는 경우 드롭다운 하기 전에 마이페이지 단추에 빨간 점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0" name="도형 11">
            <a:extLst>
              <a:ext uri="{FF2B5EF4-FFF2-40B4-BE49-F238E27FC236}">
                <a16:creationId xmlns:a16="http://schemas.microsoft.com/office/drawing/2014/main" id="{044A229C-FC75-4699-BADB-5C6F1B47D2F3}"/>
              </a:ext>
            </a:extLst>
          </p:cNvPr>
          <p:cNvSpPr>
            <a:spLocks/>
          </p:cNvSpPr>
          <p:nvPr/>
        </p:nvSpPr>
        <p:spPr>
          <a:xfrm>
            <a:off x="3421411" y="1551103"/>
            <a:ext cx="4430364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알림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565390" y="1518920"/>
            <a:ext cx="392811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알림 관리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우상단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새로고침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읽은 알림은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opacity를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낮춰 구분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일주일 뒤 사라진다고 (구현)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- 게시물 제목 + 알림 내용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&gt; 알림 </a:t>
            </a:r>
            <a:r>
              <a:rPr lang="ko-KR" altLang="en-US" sz="1800" dirty="0" err="1">
                <a:latin typeface="나눔스퀘어" charset="0"/>
                <a:ea typeface="나눔스퀘어" charset="0"/>
                <a:cs typeface="+mn-cs"/>
              </a:rPr>
              <a:t>클릭시</a:t>
            </a:r>
            <a:r>
              <a:rPr lang="ko-KR" altLang="en-US" sz="1800" dirty="0">
                <a:latin typeface="나눔스퀘어" charset="0"/>
                <a:ea typeface="나눔스퀘어" charset="0"/>
                <a:cs typeface="+mn-cs"/>
              </a:rPr>
              <a:t> 관련 예약내역 혹은 게시물로 이동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  <a:cs typeface="+mn-cs"/>
            </a:endParaRPr>
          </a:p>
        </p:txBody>
      </p:sp>
      <p:pic>
        <p:nvPicPr>
          <p:cNvPr id="4" name="Picture 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>
            <a:off x="548005" y="1301115"/>
            <a:ext cx="6996430" cy="105092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3354705" y="1517650"/>
            <a:ext cx="1496060" cy="5149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알림 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913130" y="2915920"/>
            <a:ext cx="6391275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1131570" y="3162935"/>
            <a:ext cx="4965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3" name="Group 5"/>
          <p:cNvGrpSpPr/>
          <p:nvPr/>
        </p:nvGrpSpPr>
        <p:grpSpPr>
          <a:xfrm>
            <a:off x="1585595" y="3046095"/>
            <a:ext cx="6186805" cy="638810"/>
            <a:chOff x="1585595" y="3046095"/>
            <a:chExt cx="6186805" cy="638810"/>
          </a:xfrm>
        </p:grpSpPr>
        <p:pic>
          <p:nvPicPr>
            <p:cNvPr id="14" name="Picture 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672590" y="3046095"/>
              <a:ext cx="2435860" cy="359410"/>
            </a:xfrm>
            <a:prstGeom prst="rect">
              <a:avLst/>
            </a:prstGeom>
            <a:noFill/>
          </p:spPr>
        </p:pic>
        <p:sp>
          <p:nvSpPr>
            <p:cNvPr id="16" name="Rect 0"/>
            <p:cNvSpPr txBox="1">
              <a:spLocks/>
            </p:cNvSpPr>
            <p:nvPr/>
          </p:nvSpPr>
          <p:spPr>
            <a:xfrm>
              <a:off x="1585595" y="3422650"/>
              <a:ext cx="6186805" cy="262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 dirty="0">
                  <a:latin typeface="나눔스퀘어" charset="0"/>
                  <a:ea typeface="나눔스퀘어" charset="0"/>
                </a:rPr>
                <a:t>‘닉네임’ </a:t>
              </a:r>
              <a:r>
                <a:rPr lang="ko-KR" sz="1100" b="0" dirty="0" err="1">
                  <a:latin typeface="나눔스퀘어" charset="0"/>
                  <a:ea typeface="나눔스퀘어" charset="0"/>
                </a:rPr>
                <a:t>님께서</a:t>
              </a:r>
              <a:r>
                <a:rPr lang="ko-KR" sz="1100" b="0" dirty="0">
                  <a:latin typeface="나눔스퀘어" charset="0"/>
                  <a:ea typeface="나눔스퀘어" charset="0"/>
                </a:rPr>
                <a:t> 3월 21일 09:00~12:00 강남역 도보 2분 주차장을 예약하셨습니다. </a:t>
              </a:r>
              <a:endParaRPr lang="ko-KR" altLang="en-US" sz="1100" b="0" dirty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7" name="도형 10"/>
          <p:cNvSpPr>
            <a:spLocks/>
          </p:cNvSpPr>
          <p:nvPr/>
        </p:nvSpPr>
        <p:spPr>
          <a:xfrm>
            <a:off x="911225" y="4055110"/>
            <a:ext cx="6391275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1"/>
          <p:cNvSpPr txBox="1">
            <a:spLocks/>
          </p:cNvSpPr>
          <p:nvPr/>
        </p:nvSpPr>
        <p:spPr>
          <a:xfrm>
            <a:off x="1129665" y="4302125"/>
            <a:ext cx="4965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🔔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grpSp>
        <p:nvGrpSpPr>
          <p:cNvPr id="19" name="그룹 14"/>
          <p:cNvGrpSpPr/>
          <p:nvPr/>
        </p:nvGrpSpPr>
        <p:grpSpPr>
          <a:xfrm>
            <a:off x="1572895" y="4164330"/>
            <a:ext cx="6186805" cy="638810"/>
            <a:chOff x="1572895" y="4164330"/>
            <a:chExt cx="6186805" cy="638810"/>
          </a:xfrm>
        </p:grpSpPr>
        <p:pic>
          <p:nvPicPr>
            <p:cNvPr id="20" name="그림 12" descr="C:/Users/user/AppData/Roaming/PolarisOffice/ETemp/21472_21118096/image14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659890" y="4164330"/>
              <a:ext cx="2435860" cy="359410"/>
            </a:xfrm>
            <a:prstGeom prst="rect">
              <a:avLst/>
            </a:prstGeom>
            <a:noFill/>
          </p:spPr>
        </p:pic>
        <p:sp>
          <p:nvSpPr>
            <p:cNvPr id="21" name="텍스트 상자 13"/>
            <p:cNvSpPr txBox="1">
              <a:spLocks/>
            </p:cNvSpPr>
            <p:nvPr/>
          </p:nvSpPr>
          <p:spPr>
            <a:xfrm>
              <a:off x="1572895" y="4540885"/>
              <a:ext cx="6186805" cy="26225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100" b="0">
                  <a:latin typeface="나눔스퀘어" charset="0"/>
                  <a:ea typeface="나눔스퀘어" charset="0"/>
                </a:rPr>
                <a:t>‘닉네임’ 님께서 3월 21일 13:00~17:00 강남역 도보 2분 주차장을 예약하셨습니다. </a:t>
              </a:r>
              <a:endParaRPr lang="ko-KR" altLang="en-US" sz="1100" b="0"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22" name="도형 16"/>
          <p:cNvSpPr>
            <a:spLocks/>
          </p:cNvSpPr>
          <p:nvPr/>
        </p:nvSpPr>
        <p:spPr>
          <a:xfrm rot="15780000">
            <a:off x="6805930" y="2483485"/>
            <a:ext cx="370840" cy="360045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253105"/>
              <a:gd name="adj5" fmla="val 12500"/>
            </a:avLst>
          </a:prstGeom>
          <a:ln w="12700" cap="flat" cmpd="sng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회원 정보 관리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550660" y="1667510"/>
            <a:ext cx="4737735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10000"/>
          </a:bodyPr>
          <a:lstStyle/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회원사진, 비밀번호, 닉네임, 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전화번호 변경</a:t>
            </a: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+ 부가정보(차정보) 수정 폼 추가</a:t>
            </a:r>
          </a:p>
          <a:p>
            <a:pPr marL="228600" indent="-228600" latinLnBrk="0">
              <a:buFontTx/>
              <a:buNone/>
            </a:pPr>
            <a:endParaRPr lang="ko-KR" altLang="en-US" sz="2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완료 버튼 click -&gt; 비밀번호 재확인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alert(”현재 비밀번호를 다시 확인해주세요”)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입력값과 현재 PW 데이터 일치하면 사용자 정보 DB 에 update </a:t>
            </a:r>
          </a:p>
          <a:p>
            <a:pPr marL="228600" indent="-228600" latinLnBrk="0">
              <a:buFontTx/>
              <a:buNone/>
            </a:pPr>
            <a:r>
              <a:rPr lang="ko-KR" altLang="en-US" sz="2800">
                <a:latin typeface="나눔스퀘어" charset="0"/>
                <a:ea typeface="나눔스퀘어" charset="0"/>
                <a:cs typeface="+mn-cs"/>
              </a:rPr>
              <a:t> </a:t>
            </a:r>
          </a:p>
        </p:txBody>
      </p:sp>
      <p:pic>
        <p:nvPicPr>
          <p:cNvPr id="4" name="내용 개체 틀 49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14" t="10387" r="25739" b="77375"/>
          <a:stretch>
            <a:fillRect/>
          </a:stretch>
        </p:blipFill>
        <p:spPr>
          <a:xfrm>
            <a:off x="2236470" y="878840"/>
            <a:ext cx="3058795" cy="685165"/>
          </a:xfrm>
          <a:prstGeom prst="rect">
            <a:avLst/>
          </a:prstGeom>
          <a:noFill/>
        </p:spPr>
      </p:pic>
      <p:pic>
        <p:nvPicPr>
          <p:cNvPr id="5" name="그림 12" descr="C:/Users/user/AppData/Roaming/PolarisOffice/ETemp/1692_14378896/fImage30651330402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750" y="1631950"/>
            <a:ext cx="1005205" cy="1009650"/>
          </a:xfrm>
          <a:prstGeom prst="rect">
            <a:avLst/>
          </a:prstGeom>
          <a:noFill/>
        </p:spPr>
      </p:pic>
      <p:sp>
        <p:nvSpPr>
          <p:cNvPr id="6" name="도형 13"/>
          <p:cNvSpPr>
            <a:spLocks/>
          </p:cNvSpPr>
          <p:nvPr/>
        </p:nvSpPr>
        <p:spPr>
          <a:xfrm>
            <a:off x="2996565" y="1565910"/>
            <a:ext cx="1167130" cy="1155065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7" name="그림 15" descr="C:/Users/user/AppData/Roaming/PolarisOffice/ETemp/1692_14378896/image1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22" t="21961" r="17053" b="6242"/>
          <a:stretch>
            <a:fillRect/>
          </a:stretch>
        </p:blipFill>
        <p:spPr>
          <a:xfrm>
            <a:off x="1152525" y="2898140"/>
            <a:ext cx="4815840" cy="4017645"/>
          </a:xfrm>
          <a:prstGeom prst="rect">
            <a:avLst/>
          </a:prstGeom>
          <a:noFill/>
        </p:spPr>
      </p:pic>
      <p:cxnSp>
        <p:nvCxnSpPr>
          <p:cNvPr id="8" name="도형 16"/>
          <p:cNvCxnSpPr/>
          <p:nvPr/>
        </p:nvCxnSpPr>
        <p:spPr>
          <a:xfrm rot="10800000" flipV="1">
            <a:off x="4211320" y="3331845"/>
            <a:ext cx="2545080" cy="2500630"/>
          </a:xfrm>
          <a:prstGeom prst="bentConnector3">
            <a:avLst>
              <a:gd name="adj1" fmla="val 50009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 dirty="0">
                <a:latin typeface="나눔스퀘어" charset="0"/>
                <a:ea typeface="나눔스퀘어" charset="0"/>
                <a:cs typeface="+mj-cs"/>
              </a:rPr>
              <a:t>예약 내역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" y="1063625"/>
            <a:ext cx="7314565" cy="5487670"/>
          </a:xfrm>
          <a:prstGeom prst="rect">
            <a:avLst/>
          </a:prstGeom>
          <a:noFill/>
        </p:spPr>
      </p:pic>
      <p:pic>
        <p:nvPicPr>
          <p:cNvPr id="4" name="그림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7335" cy="286385"/>
          </a:xfrm>
          <a:prstGeom prst="rect">
            <a:avLst/>
          </a:prstGeom>
          <a:noFill/>
        </p:spPr>
      </p:pic>
      <p:sp>
        <p:nvSpPr>
          <p:cNvPr id="5" name="도형 52"/>
          <p:cNvSpPr>
            <a:spLocks/>
          </p:cNvSpPr>
          <p:nvPr/>
        </p:nvSpPr>
        <p:spPr>
          <a:xfrm>
            <a:off x="4530725" y="415353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리뷰남기기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텍스트 상자 53"/>
          <p:cNvSpPr txBox="1">
            <a:spLocks/>
          </p:cNvSpPr>
          <p:nvPr/>
        </p:nvSpPr>
        <p:spPr>
          <a:xfrm>
            <a:off x="8068310" y="1677670"/>
            <a:ext cx="3585210" cy="5353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예약 테이블 검색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1) 예약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list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눌렀을때</a:t>
            </a:r>
            <a:r>
              <a:rPr lang="ko-KR" sz="1800" dirty="0">
                <a:latin typeface="나눔스퀘어" charset="0"/>
                <a:ea typeface="나눔스퀘어" charset="0"/>
              </a:rPr>
              <a:t> 해당 주차장게시물로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2) 예정된 주차 예약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상담하기 버튼 </a:t>
            </a:r>
            <a:r>
              <a:rPr lang="ko-KR" sz="1800" dirty="0" err="1">
                <a:latin typeface="나눔스퀘어" charset="0"/>
                <a:ea typeface="나눔스퀘어" charset="0"/>
              </a:rPr>
              <a:t>click</a:t>
            </a:r>
            <a:r>
              <a:rPr lang="ko-KR" sz="1800" dirty="0">
                <a:latin typeface="나눔스퀘어" charset="0"/>
                <a:ea typeface="나눔스퀘어" charset="0"/>
              </a:rPr>
              <a:t> :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오너와 1:1 채팅 페이지로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예약 취소하기 버튼 </a:t>
            </a:r>
            <a:r>
              <a:rPr lang="ko-KR" sz="1800" dirty="0" err="1">
                <a:latin typeface="나눔스퀘어" charset="0"/>
                <a:ea typeface="나눔스퀘어" charset="0"/>
              </a:rPr>
              <a:t>click</a:t>
            </a:r>
            <a:r>
              <a:rPr lang="ko-KR" sz="1800" dirty="0">
                <a:latin typeface="나눔스퀘어" charset="0"/>
                <a:ea typeface="나눔스퀘어" charset="0"/>
              </a:rPr>
              <a:t>: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취소 페이지 ? 아니면 </a:t>
            </a:r>
            <a:r>
              <a:rPr lang="ko-KR" sz="1800" dirty="0" err="1">
                <a:latin typeface="나눔스퀘어" charset="0"/>
                <a:ea typeface="나눔스퀘어" charset="0"/>
              </a:rPr>
              <a:t>경고창</a:t>
            </a:r>
            <a:r>
              <a:rPr lang="ko-KR" sz="1800" dirty="0">
                <a:latin typeface="나눔스퀘어" charset="0"/>
                <a:ea typeface="나눔스퀘어" charset="0"/>
              </a:rPr>
              <a:t>?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3) 완료된 주차 예약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- 상담하기 버튼이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리뷰남기기버튼으로</a:t>
            </a:r>
            <a:r>
              <a:rPr lang="ko-KR" sz="1800" dirty="0">
                <a:latin typeface="나눔스퀘어" charset="0"/>
                <a:ea typeface="나눔스퀘어" charset="0"/>
              </a:rPr>
              <a:t> 변경됨.  </a:t>
            </a:r>
            <a:r>
              <a:rPr lang="ko-KR" sz="1800" dirty="0" err="1">
                <a:latin typeface="나눔스퀘어" charset="0"/>
                <a:ea typeface="나눔스퀘어" charset="0"/>
              </a:rPr>
              <a:t>리뷰남기기</a:t>
            </a:r>
            <a:r>
              <a:rPr lang="ko-KR" sz="1800" dirty="0">
                <a:latin typeface="나눔스퀘어" charset="0"/>
                <a:ea typeface="나눔스퀘어" charset="0"/>
              </a:rPr>
              <a:t> 페이지로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7" name="도형 25"/>
          <p:cNvSpPr>
            <a:spLocks/>
          </p:cNvSpPr>
          <p:nvPr/>
        </p:nvSpPr>
        <p:spPr>
          <a:xfrm>
            <a:off x="1574800" y="2385060"/>
            <a:ext cx="5283835" cy="127889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8" name="도형 28"/>
          <p:cNvCxnSpPr>
            <a:stCxn id="7" idx="3"/>
          </p:cNvCxnSpPr>
          <p:nvPr/>
        </p:nvCxnSpPr>
        <p:spPr>
          <a:xfrm flipV="1">
            <a:off x="6858000" y="2533015"/>
            <a:ext cx="1118870" cy="492125"/>
          </a:xfrm>
          <a:prstGeom prst="bentConnector3">
            <a:avLst>
              <a:gd name="adj1" fmla="val 49968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29"/>
          <p:cNvSpPr txBox="1">
            <a:spLocks/>
          </p:cNvSpPr>
          <p:nvPr/>
        </p:nvSpPr>
        <p:spPr>
          <a:xfrm>
            <a:off x="2065655" y="2647315"/>
            <a:ext cx="662305" cy="23177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900">
                <a:latin typeface="맑은 고딕" charset="0"/>
                <a:ea typeface="맑은 고딕" charset="0"/>
              </a:rPr>
              <a:t>24일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- 1:1 채팅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" t="1821" r="1271" b="18182"/>
          <a:stretch>
            <a:fillRect/>
          </a:stretch>
        </p:blipFill>
        <p:spPr>
          <a:xfrm>
            <a:off x="708660" y="1183005"/>
            <a:ext cx="6055995" cy="5094605"/>
          </a:xfrm>
          <a:prstGeom prst="rect">
            <a:avLst/>
          </a:prstGeom>
          <a:noFill/>
        </p:spPr>
      </p:pic>
      <p:sp>
        <p:nvSpPr>
          <p:cNvPr id="4" name="텍스트 상자 55"/>
          <p:cNvSpPr txBox="1">
            <a:spLocks/>
          </p:cNvSpPr>
          <p:nvPr/>
        </p:nvSpPr>
        <p:spPr>
          <a:xfrm>
            <a:off x="7080250" y="2156460"/>
            <a:ext cx="4250055" cy="17545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 완료시 부터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매칭된 오너와 파커 회원 간 채팅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채팅 API 활용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>
            <a:extLst>
              <a:ext uri="{FF2B5EF4-FFF2-40B4-BE49-F238E27FC236}">
                <a16:creationId xmlns:a16="http://schemas.microsoft.com/office/drawing/2014/main" id="{730FF964-1E33-4351-BA09-B99C1E4BE9C2}"/>
              </a:ext>
            </a:extLst>
          </p:cNvPr>
          <p:cNvSpPr>
            <a:spLocks/>
          </p:cNvSpPr>
          <p:nvPr/>
        </p:nvSpPr>
        <p:spPr>
          <a:xfrm>
            <a:off x="2363822" y="1461385"/>
            <a:ext cx="4591456" cy="20204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마이페이지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예약 내역 - 리뷰쓰기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910" y="821690"/>
            <a:ext cx="7039610" cy="5910580"/>
          </a:xfrm>
          <a:prstGeom prst="rect">
            <a:avLst/>
          </a:prstGeom>
          <a:noFill/>
        </p:spPr>
      </p:pic>
      <p:sp>
        <p:nvSpPr>
          <p:cNvPr id="4" name="텍스트 상자 56"/>
          <p:cNvSpPr txBox="1">
            <a:spLocks/>
          </p:cNvSpPr>
          <p:nvPr/>
        </p:nvSpPr>
        <p:spPr>
          <a:xfrm>
            <a:off x="7597775" y="2431415"/>
            <a:ext cx="4250055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지난 예약의 경우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리뷰와 별점 등록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등록하기 click -&gt;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내 리뷰 관리 페이지로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리뷰 table 에 insert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>
            <a:extLst>
              <a:ext uri="{FF2B5EF4-FFF2-40B4-BE49-F238E27FC236}">
                <a16:creationId xmlns:a16="http://schemas.microsoft.com/office/drawing/2014/main" id="{38A3B09E-0D46-46AA-BB1B-96580F0EAC00}"/>
              </a:ext>
            </a:extLst>
          </p:cNvPr>
          <p:cNvSpPr>
            <a:spLocks/>
          </p:cNvSpPr>
          <p:nvPr/>
        </p:nvSpPr>
        <p:spPr>
          <a:xfrm>
            <a:off x="1922455" y="1307262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마이페이지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" y="1483995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6797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dirty="0" err="1"/>
              <a:t>메인페이지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94575" y="1677670"/>
            <a:ext cx="550227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상단바에 메인 메뉴 집중된 구성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1) 로그인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- 로그인 후 : 마이페이지 버튼으로 변경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2) 잠깐 세우기 : 단기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3) 오래 세우기 : 장기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4) </a:t>
            </a:r>
            <a:r>
              <a:rPr lang="ko-KR" altLang="en-US" sz="1800" dirty="0" err="1">
                <a:latin typeface="나눔스퀘어" charset="0"/>
                <a:ea typeface="나눔스퀘어" charset="0"/>
              </a:rPr>
              <a:t>P</a:t>
            </a:r>
            <a:r>
              <a:rPr lang="ko-KR" altLang="en-US" sz="1800" dirty="0">
                <a:latin typeface="나눔스퀘어" charset="0"/>
                <a:ea typeface="나눔스퀘어" charset="0"/>
              </a:rPr>
              <a:t> 내놓기 : 내 주차장 공유하기</a:t>
            </a:r>
          </a:p>
          <a:p>
            <a:pPr marL="228600" indent="-228600" latinLnBrk="0">
              <a:buFontTx/>
              <a:buNone/>
            </a:pPr>
            <a:r>
              <a:rPr sz="1800" dirty="0">
                <a:latin typeface="나눔스퀘어" charset="0"/>
                <a:ea typeface="나눔스퀘어" charset="0"/>
              </a:rPr>
              <a:t>5) </a:t>
            </a:r>
            <a:r>
              <a:rPr sz="1800" dirty="0" err="1">
                <a:latin typeface="나눔스퀘어" charset="0"/>
                <a:ea typeface="나눔스퀘어" charset="0"/>
              </a:rPr>
              <a:t>마이페이지</a:t>
            </a:r>
            <a:r>
              <a:rPr sz="1800" dirty="0">
                <a:latin typeface="나눔스퀘어" charset="0"/>
                <a:ea typeface="나눔스퀘어" charset="0"/>
              </a:rPr>
              <a:t> : </a:t>
            </a:r>
            <a:r>
              <a:rPr sz="1800" dirty="0" err="1">
                <a:latin typeface="나눔스퀘어" charset="0"/>
                <a:ea typeface="나눔스퀘어" charset="0"/>
              </a:rPr>
              <a:t>드롭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다운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리스트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6) 검색 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입력시</a:t>
            </a:r>
            <a:r>
              <a:rPr lang="ko-KR" sz="1800" dirty="0">
                <a:latin typeface="나눔스퀘어" charset="0"/>
                <a:ea typeface="나눔스퀘어" charset="0"/>
              </a:rPr>
              <a:t> 장/단기 선택하여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7) 위치 제공 API 사용하여 추천 주차장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107815" y="8902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1877438" y="1848486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570865" y="5537835"/>
            <a:ext cx="6563995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 위치 기반 추천 주차장 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>
            <a:off x="866775" y="601345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>
            <a:off x="2737485" y="602424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>
            <a:off x="4608195" y="602424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6489065" y="6013450"/>
            <a:ext cx="656590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리뷰관리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565390" y="1518920"/>
            <a:ext cx="3928110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리뷰관리 기능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수정 가능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 삭제 아이콘 클릭시 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 alert (”정말 삭제하시겠습니까?”)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=&gt; isDelete</a:t>
            </a:r>
          </a:p>
        </p:txBody>
      </p:sp>
      <p:pic>
        <p:nvPicPr>
          <p:cNvPr id="4" name="그림 7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" t="2245" r="2344" b="78625"/>
          <a:stretch>
            <a:fillRect/>
          </a:stretch>
        </p:blipFill>
        <p:spPr>
          <a:xfrm>
            <a:off x="548005" y="1301115"/>
            <a:ext cx="6995795" cy="1050290"/>
          </a:xfrm>
          <a:prstGeom prst="rect">
            <a:avLst/>
          </a:prstGeom>
          <a:noFill/>
        </p:spPr>
      </p:pic>
      <p:sp>
        <p:nvSpPr>
          <p:cNvPr id="5" name="도형 75"/>
          <p:cNvSpPr>
            <a:spLocks/>
          </p:cNvSpPr>
          <p:nvPr/>
        </p:nvSpPr>
        <p:spPr>
          <a:xfrm>
            <a:off x="3354705" y="1517650"/>
            <a:ext cx="1496060" cy="5149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내 리뷰 관리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도형 30"/>
          <p:cNvSpPr>
            <a:spLocks/>
          </p:cNvSpPr>
          <p:nvPr/>
        </p:nvSpPr>
        <p:spPr>
          <a:xfrm>
            <a:off x="913130" y="2556510"/>
            <a:ext cx="6391275" cy="16325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1" name="그룹 35"/>
          <p:cNvGrpSpPr/>
          <p:nvPr/>
        </p:nvGrpSpPr>
        <p:grpSpPr>
          <a:xfrm>
            <a:off x="1003935" y="2670810"/>
            <a:ext cx="6186170" cy="1294130"/>
            <a:chOff x="1003935" y="2670810"/>
            <a:chExt cx="6186170" cy="1294130"/>
          </a:xfrm>
        </p:grpSpPr>
        <p:pic>
          <p:nvPicPr>
            <p:cNvPr id="6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2682240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7" name="그림 2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2670810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8" name="텍스트 상자 29"/>
            <p:cNvSpPr txBox="1">
              <a:spLocks/>
            </p:cNvSpPr>
            <p:nvPr/>
          </p:nvSpPr>
          <p:spPr>
            <a:xfrm>
              <a:off x="1003935" y="3195955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텍스트 상자 34"/>
          <p:cNvSpPr txBox="1">
            <a:spLocks/>
          </p:cNvSpPr>
          <p:nvPr/>
        </p:nvSpPr>
        <p:spPr>
          <a:xfrm>
            <a:off x="6447155" y="2613025"/>
            <a:ext cx="18954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  🗑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36"/>
          <p:cNvSpPr>
            <a:spLocks/>
          </p:cNvSpPr>
          <p:nvPr/>
        </p:nvSpPr>
        <p:spPr>
          <a:xfrm>
            <a:off x="913130" y="4336415"/>
            <a:ext cx="6391275" cy="163258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grpSp>
        <p:nvGrpSpPr>
          <p:cNvPr id="13" name="그룹 40"/>
          <p:cNvGrpSpPr/>
          <p:nvPr/>
        </p:nvGrpSpPr>
        <p:grpSpPr>
          <a:xfrm>
            <a:off x="1003935" y="4450715"/>
            <a:ext cx="6186170" cy="1294130"/>
            <a:chOff x="1003935" y="4450715"/>
            <a:chExt cx="6186170" cy="1294130"/>
          </a:xfrm>
        </p:grpSpPr>
        <p:pic>
          <p:nvPicPr>
            <p:cNvPr id="14" name="그림 3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" t="64716" r="73873" b="28846"/>
            <a:stretch>
              <a:fillRect/>
            </a:stretch>
          </p:blipFill>
          <p:spPr>
            <a:xfrm>
              <a:off x="1049020" y="4462145"/>
              <a:ext cx="2435225" cy="358775"/>
            </a:xfrm>
            <a:prstGeom prst="rect">
              <a:avLst/>
            </a:prstGeom>
            <a:noFill/>
          </p:spPr>
        </p:pic>
        <p:pic>
          <p:nvPicPr>
            <p:cNvPr id="15" name="그림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" t="75823" r="64847" b="14640"/>
            <a:stretch>
              <a:fillRect/>
            </a:stretch>
          </p:blipFill>
          <p:spPr>
            <a:xfrm>
              <a:off x="3502660" y="4450715"/>
              <a:ext cx="2924175" cy="455930"/>
            </a:xfrm>
            <a:prstGeom prst="rect">
              <a:avLst/>
            </a:prstGeom>
            <a:noFill/>
          </p:spPr>
        </p:pic>
        <p:sp>
          <p:nvSpPr>
            <p:cNvPr id="16" name="텍스트 상자 39"/>
            <p:cNvSpPr txBox="1">
              <a:spLocks/>
            </p:cNvSpPr>
            <p:nvPr/>
          </p:nvSpPr>
          <p:spPr>
            <a:xfrm>
              <a:off x="1003935" y="4975860"/>
              <a:ext cx="6186170" cy="7689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/>
              <a:r>
                <a:rPr sz="1100">
                  <a:latin typeface="맑은 고딕" charset="0"/>
                  <a:ea typeface="맑은 고딕" charset="0"/>
                </a:rPr>
                <a:t>리도 못 가서 발병난다. 내가 그의 이름을 불러 주었을 때 그는  돌같이 하라 뭉치면 살고 흩어지면 죽는다. 이 몸이 죽고 죽어 일백번 고쳐 죽어고 임 향한 일편단심 가실 줄이 있으랴. 관용은 미덕이다. 가서 발병난다.  주었을 때 이 몸이 죽고 죽어 일백</a:t>
              </a:r>
              <a:r>
                <a:rPr sz="1100" b="0">
                  <a:latin typeface="맑은 고딕" charset="0"/>
                  <a:ea typeface="맑은 고딕" charset="0"/>
                </a:rPr>
                <a:t>번 고쳐 죽어 백골이 진토되어 넋이라도 있고 없고  관용은그는 나에게로 와서 꽃이</a:t>
              </a:r>
              <a:r>
                <a:rPr lang="ko-KR" sz="1100" b="0">
                  <a:latin typeface="맑은 고딕" charset="0"/>
                  <a:ea typeface="맑은 고딕" charset="0"/>
                </a:rPr>
                <a:t> 되었....</a:t>
              </a:r>
              <a:endParaRPr lang="ko-KR" altLang="en-US" sz="11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7" name="텍스트 상자 41"/>
          <p:cNvSpPr txBox="1">
            <a:spLocks/>
          </p:cNvSpPr>
          <p:nvPr/>
        </p:nvSpPr>
        <p:spPr>
          <a:xfrm>
            <a:off x="6447155" y="4415790"/>
            <a:ext cx="18954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0">
                <a:latin typeface="나눔스퀘어" charset="0"/>
                <a:ea typeface="나눔스퀘어" charset="0"/>
              </a:rPr>
              <a:t>🖋  🗑 </a:t>
            </a:r>
            <a:endParaRPr lang="ko-KR" altLang="en-US" sz="1800" b="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 내역 - 주차장 리스트</a:t>
            </a:r>
          </a:p>
        </p:txBody>
      </p:sp>
      <p:pic>
        <p:nvPicPr>
          <p:cNvPr id="3" name="내용 개체 틀 2" descr="C:/Users/user/AppData/Roaming/PolarisOffice/ETemp/21472_21118096/image12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85" y="1052830"/>
            <a:ext cx="7315200" cy="5488305"/>
          </a:xfrm>
          <a:prstGeom prst="rect">
            <a:avLst/>
          </a:prstGeom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7970" cy="287020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4540885" y="414147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6" name="Rect 0"/>
          <p:cNvSpPr txBox="1">
            <a:spLocks/>
          </p:cNvSpPr>
          <p:nvPr/>
        </p:nvSpPr>
        <p:spPr>
          <a:xfrm>
            <a:off x="8101965" y="1352550"/>
            <a:ext cx="3584575" cy="47999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주차장 테이블에서 로그인한 User_id 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1)예약보기 버튼 Click !</a:t>
            </a: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-&gt; 주차장 당 예약 리스트 출력 </a:t>
            </a: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게시글 (상태 0,1,2) 표시</a:t>
            </a: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수정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내리기 : 잠시 내렸다가 다시 보일 수 있음(예약있을때도 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삭제하기 (예약있으면 불가능)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예약 취소하기 버튼 click: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취소 페이지 ? 아니면 경고창?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상담가능?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8"/>
          <p:cNvSpPr txBox="1">
            <a:spLocks/>
          </p:cNvSpPr>
          <p:nvPr/>
        </p:nvSpPr>
        <p:spPr>
          <a:xfrm>
            <a:off x="3561080" y="1521460"/>
            <a:ext cx="1470025" cy="370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17"/>
          <p:cNvSpPr>
            <a:spLocks/>
          </p:cNvSpPr>
          <p:nvPr/>
        </p:nvSpPr>
        <p:spPr>
          <a:xfrm>
            <a:off x="4529455" y="288480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보기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18"/>
          <p:cNvSpPr>
            <a:spLocks/>
          </p:cNvSpPr>
          <p:nvPr/>
        </p:nvSpPr>
        <p:spPr>
          <a:xfrm>
            <a:off x="5661025" y="2884805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9"/>
          <p:cNvSpPr>
            <a:spLocks/>
          </p:cNvSpPr>
          <p:nvPr/>
        </p:nvSpPr>
        <p:spPr>
          <a:xfrm>
            <a:off x="5650865" y="416433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수정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>
            <a:off x="5433060" y="4037965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내리기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22"/>
          <p:cNvSpPr>
            <a:spLocks/>
          </p:cNvSpPr>
          <p:nvPr/>
        </p:nvSpPr>
        <p:spPr>
          <a:xfrm>
            <a:off x="6067425" y="4037965"/>
            <a:ext cx="581660" cy="2533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9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삭제 </a:t>
            </a:r>
            <a:endParaRPr lang="ko-KR" altLang="en-US" sz="9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도형 23"/>
          <p:cNvSpPr>
            <a:spLocks/>
          </p:cNvSpPr>
          <p:nvPr/>
        </p:nvSpPr>
        <p:spPr>
          <a:xfrm>
            <a:off x="6424295" y="392049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4" name="도형 24"/>
          <p:cNvSpPr>
            <a:spLocks/>
          </p:cNvSpPr>
          <p:nvPr/>
        </p:nvSpPr>
        <p:spPr>
          <a:xfrm>
            <a:off x="6508115" y="392049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5" name="도형 25"/>
          <p:cNvSpPr>
            <a:spLocks/>
          </p:cNvSpPr>
          <p:nvPr/>
        </p:nvSpPr>
        <p:spPr>
          <a:xfrm>
            <a:off x="6599555" y="3919220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7" name="도형 27"/>
          <p:cNvSpPr>
            <a:spLocks/>
          </p:cNvSpPr>
          <p:nvPr/>
        </p:nvSpPr>
        <p:spPr>
          <a:xfrm>
            <a:off x="641286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도형 28"/>
          <p:cNvSpPr>
            <a:spLocks/>
          </p:cNvSpPr>
          <p:nvPr/>
        </p:nvSpPr>
        <p:spPr>
          <a:xfrm>
            <a:off x="649668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도형 29"/>
          <p:cNvSpPr>
            <a:spLocks/>
          </p:cNvSpPr>
          <p:nvPr/>
        </p:nvSpPr>
        <p:spPr>
          <a:xfrm>
            <a:off x="6588125" y="263969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6"/>
          <p:cNvSpPr txBox="1">
            <a:spLocks/>
          </p:cNvSpPr>
          <p:nvPr/>
        </p:nvSpPr>
        <p:spPr>
          <a:xfrm>
            <a:off x="2689860" y="4145915"/>
            <a:ext cx="67246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accent1">
                    <a:lumMod val="75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공유중</a:t>
            </a:r>
            <a:endParaRPr lang="ko-KR" altLang="en-US" sz="1100">
              <a:solidFill>
                <a:schemeClr val="accent1">
                  <a:lumMod val="75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21" name="그림 37" descr="C:/Users/user/AppData/Roaming/PolarisOffice/ETemp/21472_21118096/image1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59" t="48987" r="13388" b="30390"/>
          <a:stretch>
            <a:fillRect/>
          </a:stretch>
        </p:blipFill>
        <p:spPr>
          <a:xfrm>
            <a:off x="1635760" y="5019675"/>
            <a:ext cx="5211445" cy="1132205"/>
          </a:xfrm>
          <a:prstGeom prst="rect">
            <a:avLst/>
          </a:prstGeom>
          <a:noFill/>
        </p:spPr>
      </p:pic>
      <p:sp>
        <p:nvSpPr>
          <p:cNvPr id="22" name="도형 38"/>
          <p:cNvSpPr>
            <a:spLocks/>
          </p:cNvSpPr>
          <p:nvPr/>
        </p:nvSpPr>
        <p:spPr>
          <a:xfrm>
            <a:off x="4505960" y="5387975"/>
            <a:ext cx="2066290" cy="366395"/>
          </a:xfrm>
          <a:prstGeom prst="roundRect">
            <a:avLst/>
          </a:prstGeom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다시 공유하기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39"/>
          <p:cNvSpPr txBox="1">
            <a:spLocks/>
          </p:cNvSpPr>
          <p:nvPr/>
        </p:nvSpPr>
        <p:spPr>
          <a:xfrm>
            <a:off x="2694940" y="2872740"/>
            <a:ext cx="672465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내린 글</a:t>
            </a:r>
            <a:endParaRPr lang="ko-KR" altLang="en-US" sz="1100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공유 내역 - 예약 리스트</a:t>
            </a:r>
          </a:p>
        </p:txBody>
      </p:sp>
      <p:pic>
        <p:nvPicPr>
          <p:cNvPr id="3" name="내용 개체 틀 2" descr="C:/Users/user/AppData/Roaming/PolarisOffice/ETemp/21472_21118096/image12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00"/>
          <a:stretch>
            <a:fillRect/>
          </a:stretch>
        </p:blipFill>
        <p:spPr>
          <a:xfrm>
            <a:off x="514985" y="1052830"/>
            <a:ext cx="7315200" cy="5581650"/>
          </a:xfrm>
          <a:prstGeom prst="rect">
            <a:avLst/>
          </a:prstGeom>
          <a:noFill/>
        </p:spPr>
      </p:pic>
      <p:pic>
        <p:nvPicPr>
          <p:cNvPr id="4" name="Picture " descr="C:/Users/user/AppData/Roaming/PolarisOffice/ETemp/21472_21118096/image1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67970" cy="287020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/>
          </p:cNvSpPr>
          <p:nvPr/>
        </p:nvSpPr>
        <p:spPr>
          <a:xfrm>
            <a:off x="8068310" y="1677670"/>
            <a:ext cx="358457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</a:rPr>
              <a:t>주차장 당 걸려있는 예약 리스트 출력</a:t>
            </a: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1:1 채팅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예약취소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 alert 예약 정책 주의사항 고지 후 진행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2947035" y="1555115"/>
            <a:ext cx="2667635" cy="3702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나눔스퀘어" charset="0"/>
                <a:ea typeface="나눔스퀘어" charset="0"/>
              </a:rPr>
              <a:t>P 공유 내역 - 예약보기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4551680" y="287401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1:1채팅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9" name="Rect 0"/>
          <p:cNvSpPr>
            <a:spLocks/>
          </p:cNvSpPr>
          <p:nvPr/>
        </p:nvSpPr>
        <p:spPr>
          <a:xfrm>
            <a:off x="5661025" y="2874010"/>
            <a:ext cx="902970" cy="309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000">
                <a:latin typeface="나눔스퀘어" charset="0"/>
                <a:ea typeface="나눔스퀘어" charset="0"/>
              </a:rPr>
              <a:t>예약 취소</a:t>
            </a:r>
            <a:endParaRPr lang="ko-KR" altLang="en-US" sz="1000">
              <a:latin typeface="나눔스퀘어" charset="0"/>
              <a:ea typeface="나눔스퀘어" charset="0"/>
            </a:endParaRP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641286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8" name="Rect 0"/>
          <p:cNvSpPr>
            <a:spLocks/>
          </p:cNvSpPr>
          <p:nvPr/>
        </p:nvSpPr>
        <p:spPr>
          <a:xfrm>
            <a:off x="6496685" y="264096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9" name="Rect 0"/>
          <p:cNvSpPr>
            <a:spLocks/>
          </p:cNvSpPr>
          <p:nvPr/>
        </p:nvSpPr>
        <p:spPr>
          <a:xfrm>
            <a:off x="6588125" y="2639695"/>
            <a:ext cx="53340" cy="533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30"/>
          <p:cNvSpPr txBox="1">
            <a:spLocks/>
          </p:cNvSpPr>
          <p:nvPr/>
        </p:nvSpPr>
        <p:spPr>
          <a:xfrm>
            <a:off x="1804035" y="3092450"/>
            <a:ext cx="2454910" cy="30861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>
                <a:latin typeface="나눔스퀘어" charset="0"/>
                <a:ea typeface="나눔스퀘어" charset="0"/>
              </a:rPr>
              <a:t>user 닉네임 / 차종 / 차번호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32"/>
          <p:cNvSpPr txBox="1">
            <a:spLocks/>
          </p:cNvSpPr>
          <p:nvPr/>
        </p:nvSpPr>
        <p:spPr>
          <a:xfrm>
            <a:off x="1714500" y="2263140"/>
            <a:ext cx="312674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100" b="1">
                <a:solidFill>
                  <a:schemeClr val="bg2">
                    <a:lumMod val="50000"/>
                    <a:lumOff val="0"/>
                  </a:schemeClr>
                </a:solidFill>
                <a:latin typeface="나눔스퀘어" charset="0"/>
                <a:ea typeface="나눔스퀘어" charset="0"/>
              </a:rPr>
              <a:t>동작구 흑석동 158 - 12</a:t>
            </a:r>
            <a:endParaRPr lang="ko-KR" altLang="en-US" sz="1100" b="1">
              <a:solidFill>
                <a:schemeClr val="bg2">
                  <a:lumMod val="50000"/>
                  <a:lumOff val="0"/>
                </a:schemeClr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도형 33"/>
          <p:cNvSpPr>
            <a:spLocks/>
          </p:cNvSpPr>
          <p:nvPr/>
        </p:nvSpPr>
        <p:spPr>
          <a:xfrm>
            <a:off x="1635760" y="3709035"/>
            <a:ext cx="5189220" cy="121094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57175" y="-26924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찜한 주차장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953375" y="1597660"/>
            <a:ext cx="3493770" cy="4674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세우기 Tab 에서 찜한 주차장들을 단기 장기에 상관없이 모아볼 수 있는 페이지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주차장 table에서 제목, 날짜, 위치만 가져와 장/단기에 상관없이 모아 볼 수 있도록 구현</a:t>
            </a:r>
          </a:p>
          <a:p>
            <a:pPr marL="228600" indent="-228600" latinLnBrk="0">
              <a:buFont typeface="Arial"/>
              <a:buChar char="•"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하트 다시누르는 경우 찜 해제</a:t>
            </a:r>
          </a:p>
        </p:txBody>
      </p:sp>
      <p:pic>
        <p:nvPicPr>
          <p:cNvPr id="4" name="그림 7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7" t="1609" r="633" b="76545"/>
          <a:stretch>
            <a:fillRect/>
          </a:stretch>
        </p:blipFill>
        <p:spPr>
          <a:xfrm>
            <a:off x="387985" y="1083945"/>
            <a:ext cx="7189470" cy="1198880"/>
          </a:xfrm>
          <a:prstGeom prst="rect">
            <a:avLst/>
          </a:prstGeom>
          <a:noFill/>
        </p:spPr>
      </p:pic>
      <p:sp>
        <p:nvSpPr>
          <p:cNvPr id="5" name="도형 77"/>
          <p:cNvSpPr>
            <a:spLocks/>
          </p:cNvSpPr>
          <p:nvPr/>
        </p:nvSpPr>
        <p:spPr>
          <a:xfrm>
            <a:off x="3263265" y="1334770"/>
            <a:ext cx="1496695" cy="5156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찜한 주차장</a:t>
            </a:r>
            <a:endParaRPr lang="ko-KR" altLang="en-US" sz="18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6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2385060"/>
            <a:ext cx="2020570" cy="1814830"/>
          </a:xfrm>
          <a:prstGeom prst="rect">
            <a:avLst/>
          </a:prstGeom>
          <a:noFill/>
        </p:spPr>
      </p:pic>
      <p:pic>
        <p:nvPicPr>
          <p:cNvPr id="7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2385060"/>
            <a:ext cx="2020570" cy="1814830"/>
          </a:xfrm>
          <a:prstGeom prst="rect">
            <a:avLst/>
          </a:prstGeom>
          <a:noFill/>
        </p:spPr>
      </p:pic>
      <p:pic>
        <p:nvPicPr>
          <p:cNvPr id="8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2385060"/>
            <a:ext cx="2020570" cy="1814830"/>
          </a:xfrm>
          <a:prstGeom prst="rect">
            <a:avLst/>
          </a:prstGeom>
          <a:noFill/>
        </p:spPr>
      </p:pic>
      <p:pic>
        <p:nvPicPr>
          <p:cNvPr id="9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753110" y="4518660"/>
            <a:ext cx="2020570" cy="1814830"/>
          </a:xfrm>
          <a:prstGeom prst="rect">
            <a:avLst/>
          </a:prstGeom>
          <a:noFill/>
        </p:spPr>
      </p:pic>
      <p:pic>
        <p:nvPicPr>
          <p:cNvPr id="10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2978150" y="4518660"/>
            <a:ext cx="2020570" cy="1814830"/>
          </a:xfrm>
          <a:prstGeom prst="rect">
            <a:avLst/>
          </a:prstGeom>
          <a:noFill/>
        </p:spPr>
      </p:pic>
      <p:pic>
        <p:nvPicPr>
          <p:cNvPr id="11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28280" r="62563" b="14640"/>
          <a:stretch>
            <a:fillRect/>
          </a:stretch>
        </p:blipFill>
        <p:spPr>
          <a:xfrm>
            <a:off x="5180330" y="4518660"/>
            <a:ext cx="2020570" cy="1814830"/>
          </a:xfrm>
          <a:prstGeom prst="rect">
            <a:avLst/>
          </a:prstGeom>
          <a:noFill/>
        </p:spPr>
      </p:pic>
      <p:sp>
        <p:nvSpPr>
          <p:cNvPr id="12" name="텍스트 상자 8"/>
          <p:cNvSpPr txBox="1">
            <a:spLocks/>
          </p:cNvSpPr>
          <p:nvPr/>
        </p:nvSpPr>
        <p:spPr>
          <a:xfrm>
            <a:off x="719455" y="369760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>
            <a:off x="2955925" y="370903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텍스트 상자 12"/>
          <p:cNvSpPr txBox="1">
            <a:spLocks/>
          </p:cNvSpPr>
          <p:nvPr/>
        </p:nvSpPr>
        <p:spPr>
          <a:xfrm>
            <a:off x="5203190" y="3697605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5" name="텍스트 상자 13"/>
          <p:cNvSpPr txBox="1">
            <a:spLocks/>
          </p:cNvSpPr>
          <p:nvPr/>
        </p:nvSpPr>
        <p:spPr>
          <a:xfrm>
            <a:off x="513461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6" name="텍스트 상자 14"/>
          <p:cNvSpPr txBox="1">
            <a:spLocks/>
          </p:cNvSpPr>
          <p:nvPr/>
        </p:nvSpPr>
        <p:spPr>
          <a:xfrm>
            <a:off x="294386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오래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텍스트 상자 15"/>
          <p:cNvSpPr txBox="1">
            <a:spLocks/>
          </p:cNvSpPr>
          <p:nvPr/>
        </p:nvSpPr>
        <p:spPr>
          <a:xfrm>
            <a:off x="707390" y="5808980"/>
            <a:ext cx="73152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1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잠깐</a:t>
            </a:r>
            <a:endParaRPr lang="ko-KR" altLang="en-US" sz="11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6"/>
          <p:cNvSpPr txBox="1">
            <a:spLocks/>
          </p:cNvSpPr>
          <p:nvPr/>
        </p:nvSpPr>
        <p:spPr>
          <a:xfrm>
            <a:off x="2396490" y="345821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9" name="텍스트 상자 17"/>
          <p:cNvSpPr txBox="1">
            <a:spLocks/>
          </p:cNvSpPr>
          <p:nvPr/>
        </p:nvSpPr>
        <p:spPr>
          <a:xfrm>
            <a:off x="4621530" y="346964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18"/>
          <p:cNvSpPr txBox="1">
            <a:spLocks/>
          </p:cNvSpPr>
          <p:nvPr/>
        </p:nvSpPr>
        <p:spPr>
          <a:xfrm>
            <a:off x="6823710" y="346964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19"/>
          <p:cNvSpPr txBox="1">
            <a:spLocks/>
          </p:cNvSpPr>
          <p:nvPr/>
        </p:nvSpPr>
        <p:spPr>
          <a:xfrm>
            <a:off x="682371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텍스트 상자 20"/>
          <p:cNvSpPr txBox="1">
            <a:spLocks/>
          </p:cNvSpPr>
          <p:nvPr/>
        </p:nvSpPr>
        <p:spPr>
          <a:xfrm>
            <a:off x="466725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21"/>
          <p:cNvSpPr txBox="1">
            <a:spLocks/>
          </p:cNvSpPr>
          <p:nvPr/>
        </p:nvSpPr>
        <p:spPr>
          <a:xfrm>
            <a:off x="2419350" y="5637530"/>
            <a:ext cx="5035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♥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702" t="3931" r="16232" b="14850"/>
          <a:stretch>
            <a:fillRect/>
          </a:stretch>
        </p:blipFill>
        <p:spPr>
          <a:xfrm>
            <a:off x="501015" y="1198880"/>
            <a:ext cx="5790565" cy="5183505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36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로그인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87770" y="2315845"/>
            <a:ext cx="5067300" cy="21050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92500"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2200"/>
              <a:t>1) Default - Email 로그인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2) SNS 아이콘 클릭시 SNS 계정으로 로그인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3) 아이디 비밀번호 찾기 기능(3차 개발시 구현)</a:t>
            </a:r>
          </a:p>
          <a:p>
            <a:pPr marL="228600" indent="-228600" latinLnBrk="0">
              <a:buFontTx/>
              <a:buNone/>
            </a:pPr>
            <a:r>
              <a:rPr lang="ko-KR" altLang="en-US" sz="2200"/>
              <a:t>4) 회원가입 click -&gt; 회원가입 page 이동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35915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회원가입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26810" y="1569085"/>
            <a:ext cx="5513070" cy="562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/>
              <a:t>1) 클릭 시 회원사진 업로드</a:t>
            </a:r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endParaRPr lang="ko-KR" altLang="en-US" sz="1800"/>
          </a:p>
          <a:p>
            <a:pPr marL="228600" indent="-228600" latinLnBrk="0">
              <a:buFontTx/>
              <a:buNone/>
            </a:pPr>
            <a:r>
              <a:rPr lang="ko-KR" altLang="en-US" sz="1800"/>
              <a:t>2) 이메일 중복확인 버튼 클릭시 회원테이블 검색. 결과 text 는 이메일 입력창 밑에 출력</a:t>
            </a:r>
          </a:p>
        </p:txBody>
      </p:sp>
      <p:pic>
        <p:nvPicPr>
          <p:cNvPr id="4" name="그림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20" t="4066" r="13643" b="3055"/>
          <a:stretch>
            <a:fillRect/>
          </a:stretch>
        </p:blipFill>
        <p:spPr>
          <a:xfrm>
            <a:off x="582295" y="1323340"/>
            <a:ext cx="5273040" cy="5193665"/>
          </a:xfrm>
          <a:prstGeom prst="rect">
            <a:avLst/>
          </a:prstGeom>
          <a:noFill/>
        </p:spPr>
      </p:pic>
      <p:sp>
        <p:nvSpPr>
          <p:cNvPr id="6" name="도형 16"/>
          <p:cNvSpPr>
            <a:spLocks/>
          </p:cNvSpPr>
          <p:nvPr/>
        </p:nvSpPr>
        <p:spPr>
          <a:xfrm>
            <a:off x="4142105" y="2442210"/>
            <a:ext cx="811530" cy="274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>
                <a:latin typeface="나눔스퀘어" charset="0"/>
                <a:ea typeface="나눔스퀘어" charset="0"/>
              </a:rPr>
              <a:t>중복확인</a:t>
            </a:r>
            <a:endParaRPr lang="ko-KR" altLang="en-US" sz="1200">
              <a:latin typeface="나눔스퀘어" charset="0"/>
              <a:ea typeface="나눔스퀘어" charset="0"/>
            </a:endParaRPr>
          </a:p>
        </p:txBody>
      </p:sp>
      <p:cxnSp>
        <p:nvCxnSpPr>
          <p:cNvPr id="7" name="도형 21"/>
          <p:cNvCxnSpPr/>
          <p:nvPr/>
        </p:nvCxnSpPr>
        <p:spPr>
          <a:xfrm>
            <a:off x="4998085" y="2567940"/>
            <a:ext cx="1165225" cy="536575"/>
          </a:xfrm>
          <a:prstGeom prst="bentConnector3">
            <a:avLst>
              <a:gd name="adj1" fmla="val 49995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1"/>
          <p:cNvSpPr txBox="1">
            <a:spLocks/>
          </p:cNvSpPr>
          <p:nvPr/>
        </p:nvSpPr>
        <p:spPr>
          <a:xfrm>
            <a:off x="6235065" y="3979545"/>
            <a:ext cx="4409440" cy="23082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비밀번호 / 닉네임 유효성검사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전화번호 인증 API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5) 가입하기 버튼 클릭시 DB 삽입 이상 없으면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가입 완료, </a:t>
            </a:r>
            <a:r>
              <a:rPr lang="ko-KR" sz="1800" b="1">
                <a:latin typeface="나눔스퀘어" charset="0"/>
                <a:ea typeface="나눔스퀘어" charset="0"/>
              </a:rPr>
              <a:t>부가정보 입력 페이지로 이동 </a:t>
            </a:r>
            <a:endParaRPr lang="ko-KR" altLang="en-US" sz="1800" b="1">
              <a:latin typeface="나눔스퀘어" charset="0"/>
              <a:ea typeface="나눔스퀘어" charset="0"/>
            </a:endParaRPr>
          </a:p>
        </p:txBody>
      </p:sp>
      <p:cxnSp>
        <p:nvCxnSpPr>
          <p:cNvPr id="9" name="도형 2"/>
          <p:cNvCxnSpPr/>
          <p:nvPr/>
        </p:nvCxnSpPr>
        <p:spPr>
          <a:xfrm>
            <a:off x="5009515" y="4006215"/>
            <a:ext cx="1210310" cy="19685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도형 3"/>
          <p:cNvSpPr>
            <a:spLocks/>
          </p:cNvSpPr>
          <p:nvPr/>
        </p:nvSpPr>
        <p:spPr>
          <a:xfrm>
            <a:off x="4058285" y="4291330"/>
            <a:ext cx="931545" cy="318135"/>
          </a:xfrm>
          <a:prstGeom prst="rect">
            <a:avLst/>
          </a:prstGeom>
          <a:noFill/>
          <a:ln w="1270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텍스트 상자 8"/>
          <p:cNvSpPr txBox="1">
            <a:spLocks/>
          </p:cNvSpPr>
          <p:nvPr/>
        </p:nvSpPr>
        <p:spPr>
          <a:xfrm>
            <a:off x="3487420" y="5304790"/>
            <a:ext cx="3251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rgbClr val="FF0000"/>
                </a:solidFill>
                <a:latin typeface="나눔스퀘어" charset="0"/>
                <a:ea typeface="나눔스퀘어" charset="0"/>
              </a:rPr>
              <a:t>V</a:t>
            </a:r>
            <a:endParaRPr lang="ko-KR" altLang="en-US" sz="1800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44" descr="C:/Users/user/AppData/Roaming/PolarisOffice/ETemp/21472_21118096/fImage30651330402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205" y="1210310"/>
            <a:ext cx="1004570" cy="1009015"/>
          </a:xfrm>
          <a:prstGeom prst="rect">
            <a:avLst/>
          </a:prstGeom>
          <a:noFill/>
        </p:spPr>
      </p:pic>
      <p:sp>
        <p:nvSpPr>
          <p:cNvPr id="14" name="도형 45"/>
          <p:cNvSpPr>
            <a:spLocks/>
          </p:cNvSpPr>
          <p:nvPr/>
        </p:nvSpPr>
        <p:spPr>
          <a:xfrm>
            <a:off x="2700020" y="1144270"/>
            <a:ext cx="1166495" cy="1154430"/>
          </a:xfrm>
          <a:prstGeom prst="ellipse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5" name="도형 48"/>
          <p:cNvCxnSpPr/>
          <p:nvPr/>
        </p:nvCxnSpPr>
        <p:spPr>
          <a:xfrm>
            <a:off x="3877310" y="1699260"/>
            <a:ext cx="2263775" cy="2540"/>
          </a:xfrm>
          <a:prstGeom prst="bentConnector3">
            <a:avLst>
              <a:gd name="adj1" fmla="val 49995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4671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부가정보 입력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203315" y="1402715"/>
            <a:ext cx="5466715" cy="43541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1) 예약 table에 필요한 부가정보 입력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 차종 / 차 번호 / 자주이용하는 지역 1개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지역은 1개만 선택으로 일단 진행(라디오버튼)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이후 예약페이지에 자동 기입될 데이터</a:t>
            </a: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-&gt; 현재 페이지 입력값이 없을 경우 예약페이지에서 재차 요구</a:t>
            </a:r>
          </a:p>
          <a:p>
            <a:pPr marL="228600" indent="-228600" latinLnBrk="0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  <a:cs typeface="+mn-cs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>
                <a:latin typeface="나눔스퀘어" charset="0"/>
                <a:ea typeface="나눔스퀘어" charset="0"/>
                <a:cs typeface="+mn-cs"/>
              </a:rPr>
              <a:t>2) 건너뛰기버튼 click -&gt; main 페이지 이동</a:t>
            </a:r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613410" y="1226185"/>
            <a:ext cx="5485130" cy="5358130"/>
          </a:xfrm>
          <a:prstGeom prst="rect">
            <a:avLst/>
          </a:prstGeom>
          <a:noFill/>
        </p:spPr>
      </p:pic>
      <p:sp>
        <p:nvSpPr>
          <p:cNvPr id="6" name="도형 40"/>
          <p:cNvSpPr>
            <a:spLocks/>
          </p:cNvSpPr>
          <p:nvPr/>
        </p:nvSpPr>
        <p:spPr>
          <a:xfrm>
            <a:off x="2504440" y="5826760"/>
            <a:ext cx="1564640" cy="490855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17"/>
          <p:cNvSpPr txBox="1">
            <a:spLocks/>
          </p:cNvSpPr>
          <p:nvPr/>
        </p:nvSpPr>
        <p:spPr>
          <a:xfrm>
            <a:off x="2019935" y="4096385"/>
            <a:ext cx="114300" cy="26225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100">
                <a:latin typeface="맑은 고딕" charset="0"/>
                <a:ea typeface="맑은 고딕" charset="0"/>
              </a:rPr>
              <a:t>1</a:t>
            </a:r>
            <a:endParaRPr lang="ko-KR" altLang="en-US" sz="11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/>
              <a:t>P 내놓기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20" y="1025525"/>
            <a:ext cx="6602730" cy="4962525"/>
          </a:xfrm>
          <a:prstGeom prst="rect">
            <a:avLst/>
          </a:prstGeom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>
            <a:off x="3360420" y="5643245"/>
            <a:ext cx="5042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단기주차 (잠깐 세우기) 장기주차(오래 세우기)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>
            <a:off x="382587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>
            <a:off x="619315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14371" r="843" b="41965"/>
          <a:stretch>
            <a:fillRect/>
          </a:stretch>
        </p:blipFill>
        <p:spPr>
          <a:xfrm>
            <a:off x="5612130" y="1004570"/>
            <a:ext cx="6584315" cy="4100195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</a:p>
        </p:txBody>
      </p:sp>
      <p:sp>
        <p:nvSpPr>
          <p:cNvPr id="9" name="텍스트 상자 9"/>
          <p:cNvSpPr txBox="1">
            <a:spLocks/>
          </p:cNvSpPr>
          <p:nvPr/>
        </p:nvSpPr>
        <p:spPr>
          <a:xfrm>
            <a:off x="909320" y="1373505"/>
            <a:ext cx="5189855" cy="45231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제목, 위치 - 검색시 활용될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사진 업로드 한 장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차종 선택  - 검색시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내용 - 세부 예약 내용 사용자가 수기 입력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5) 공유 시간/날짜 설정 - 시간/달력 입력폼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단기 : 앞으로 일주일 중 날짜 하루만 선택가능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시간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- 장기 : 앞으로 2주 까지 날짜 설정 가능 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          총 비용 계산에 </a:t>
            </a:r>
            <a:r>
              <a:rPr lang="ko-KR" sz="1800" b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날짜</a:t>
            </a:r>
            <a:r>
              <a:rPr lang="ko-KR" sz="180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charset="0"/>
                <a:ea typeface="나눔스퀘어" charset="0"/>
              </a:rPr>
              <a:t>만 활용됨</a:t>
            </a:r>
            <a:endParaRPr lang="ko-KR" altLang="en-US" sz="1800">
              <a:solidFill>
                <a:schemeClr val="tx1">
                  <a:lumMod val="65000"/>
                  <a:lumOff val="35000"/>
                </a:schemeClr>
              </a:solidFill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15"/>
          <p:cNvSpPr>
            <a:spLocks/>
          </p:cNvSpPr>
          <p:nvPr/>
        </p:nvSpPr>
        <p:spPr>
          <a:xfrm flipH="1" flipV="1">
            <a:off x="7482840" y="5220970"/>
            <a:ext cx="1342390" cy="2438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1" name="내용 개체 틀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3" t="59480" r="843" b="30163"/>
          <a:stretch>
            <a:fillRect/>
          </a:stretch>
        </p:blipFill>
        <p:spPr>
          <a:xfrm>
            <a:off x="5614670" y="5601335"/>
            <a:ext cx="6584315" cy="972820"/>
          </a:xfrm>
          <a:prstGeom prst="rect">
            <a:avLst/>
          </a:prstGeom>
          <a:noFill/>
        </p:spPr>
      </p:pic>
      <p:sp>
        <p:nvSpPr>
          <p:cNvPr id="12" name="텍스트 상자 18"/>
          <p:cNvSpPr txBox="1">
            <a:spLocks/>
          </p:cNvSpPr>
          <p:nvPr/>
        </p:nvSpPr>
        <p:spPr>
          <a:xfrm>
            <a:off x="6372225" y="5220335"/>
            <a:ext cx="1010920" cy="2622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sz="1100">
                <a:latin typeface="나눔스퀘어" charset="0"/>
                <a:ea typeface="나눔스퀘어" charset="0"/>
              </a:rPr>
              <a:t>공유날짜</a:t>
            </a:r>
            <a:endParaRPr lang="ko-KR" altLang="en-US" sz="1100"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99" b="-1"/>
          <a:stretch/>
        </p:blipFill>
        <p:spPr>
          <a:xfrm>
            <a:off x="803910" y="1899285"/>
            <a:ext cx="6731635" cy="4003040"/>
          </a:xfrm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99720" y="-13208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P 내놓기 - 단기 / 장기 입력폼</a:t>
            </a:r>
          </a:p>
        </p:txBody>
      </p:sp>
      <p:sp>
        <p:nvSpPr>
          <p:cNvPr id="9" name="텍스트 상자 19"/>
          <p:cNvSpPr txBox="1">
            <a:spLocks/>
          </p:cNvSpPr>
          <p:nvPr/>
        </p:nvSpPr>
        <p:spPr>
          <a:xfrm>
            <a:off x="7778115" y="2599690"/>
            <a:ext cx="3668395" cy="20313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최대 수용 가능한 차 크기 선택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7) 내용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8) 등록하기 버튼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-&gt; 마이페이지 공유내역으로 이동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텍스트 상자 20"/>
          <p:cNvSpPr txBox="1">
            <a:spLocks/>
          </p:cNvSpPr>
          <p:nvPr/>
        </p:nvSpPr>
        <p:spPr>
          <a:xfrm>
            <a:off x="3325495" y="2555875"/>
            <a:ext cx="623570" cy="5238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800" b="1">
                <a:solidFill>
                  <a:srgbClr val="FF0000"/>
                </a:solidFill>
                <a:latin typeface="나눔스퀘어" charset="0"/>
                <a:ea typeface="나눔스퀘어" charset="0"/>
              </a:rPr>
              <a:t>·</a:t>
            </a:r>
            <a:endParaRPr lang="ko-KR" altLang="en-US" sz="2800" b="1">
              <a:solidFill>
                <a:srgbClr val="FF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" name="도형 21"/>
          <p:cNvSpPr>
            <a:spLocks/>
          </p:cNvSpPr>
          <p:nvPr/>
        </p:nvSpPr>
        <p:spPr>
          <a:xfrm>
            <a:off x="2695575" y="2673985"/>
            <a:ext cx="3382645" cy="3816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2" name="도형 24"/>
          <p:cNvSpPr>
            <a:spLocks/>
          </p:cNvSpPr>
          <p:nvPr/>
        </p:nvSpPr>
        <p:spPr>
          <a:xfrm>
            <a:off x="2695575" y="5220970"/>
            <a:ext cx="3456940" cy="381635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cxnSp>
        <p:nvCxnSpPr>
          <p:cNvPr id="13" name="도형 25"/>
          <p:cNvCxnSpPr>
            <a:stCxn id="11" idx="3"/>
          </p:cNvCxnSpPr>
          <p:nvPr/>
        </p:nvCxnSpPr>
        <p:spPr>
          <a:xfrm>
            <a:off x="6076950" y="2861945"/>
            <a:ext cx="1681480" cy="3175"/>
          </a:xfrm>
          <a:prstGeom prst="bentConnector3">
            <a:avLst>
              <a:gd name="adj1" fmla="val 50000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26"/>
          <p:cNvCxnSpPr>
            <a:stCxn id="12" idx="3"/>
          </p:cNvCxnSpPr>
          <p:nvPr/>
        </p:nvCxnSpPr>
        <p:spPr>
          <a:xfrm flipV="1">
            <a:off x="6151245" y="3910330"/>
            <a:ext cx="1607185" cy="1502410"/>
          </a:xfrm>
          <a:prstGeom prst="bentConnector3">
            <a:avLst>
              <a:gd name="adj1" fmla="val 49977"/>
            </a:avLst>
          </a:prstGeom>
          <a:ln w="635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14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0675" y="-89535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4400">
                <a:latin typeface="나눔스퀘어" charset="0"/>
                <a:ea typeface="나눔스퀘어" charset="0"/>
                <a:cs typeface="+mj-cs"/>
              </a:rPr>
              <a:t>세우기 검색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35" y="1236980"/>
            <a:ext cx="6934835" cy="5201285"/>
          </a:xfrm>
          <a:prstGeom prst="rect">
            <a:avLst/>
          </a:prstGeom>
        </p:spPr>
      </p:pic>
      <p:sp>
        <p:nvSpPr>
          <p:cNvPr id="6" name="도형 28"/>
          <p:cNvSpPr>
            <a:spLocks/>
          </p:cNvSpPr>
          <p:nvPr/>
        </p:nvSpPr>
        <p:spPr>
          <a:xfrm>
            <a:off x="4946015" y="2335530"/>
            <a:ext cx="6088380" cy="360680"/>
          </a:xfrm>
          <a:prstGeom prst="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31"/>
          <p:cNvSpPr txBox="1">
            <a:spLocks/>
          </p:cNvSpPr>
          <p:nvPr/>
        </p:nvSpPr>
        <p:spPr>
          <a:xfrm>
            <a:off x="539115" y="1437005"/>
            <a:ext cx="4175760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검색바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1) text input 검색창: 위치, 건물명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2) 주차 유형(장기/ 단기) 설정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3) 오래세우기(장기) 경우 날짜검색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  잠깐세우기(단기) 경우 시간대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4) 단위가격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5) 별점순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6) 리뷰개수 순 검색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 b="1">
                <a:latin typeface="나눔스퀘어" charset="0"/>
                <a:ea typeface="나눔스퀘어" charset="0"/>
              </a:rPr>
              <a:t>지도 화면 (API)</a:t>
            </a:r>
            <a:endParaRPr lang="ko-KR" altLang="en-US" sz="1800" b="1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위치 기반 검색기능 활용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r>
              <a:rPr lang="ko-KR" sz="1800">
                <a:latin typeface="나눔스퀘어" charset="0"/>
                <a:ea typeface="나눔스퀘어" charset="0"/>
              </a:rPr>
              <a:t> 주변의 주차공간 확인  가능</a:t>
            </a: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8" name="도형 11">
            <a:extLst>
              <a:ext uri="{FF2B5EF4-FFF2-40B4-BE49-F238E27FC236}">
                <a16:creationId xmlns:a16="http://schemas.microsoft.com/office/drawing/2014/main" id="{68439DC9-3063-4EAD-AE7F-FA94016A8659}"/>
              </a:ext>
            </a:extLst>
          </p:cNvPr>
          <p:cNvSpPr>
            <a:spLocks/>
          </p:cNvSpPr>
          <p:nvPr/>
        </p:nvSpPr>
        <p:spPr>
          <a:xfrm>
            <a:off x="6096000" y="1640455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Pages>23</Pages>
  <Words>1282</Words>
  <Characters>0</Characters>
  <Application>Microsoft Office PowerPoint</Application>
  <DocSecurity>0</DocSecurity>
  <PresentationFormat>와이드스크린</PresentationFormat>
  <Lines>0</Lines>
  <Paragraphs>296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나눔스퀘어</vt:lpstr>
      <vt:lpstr>맑은 고딕</vt:lpstr>
      <vt:lpstr>Arial</vt:lpstr>
      <vt:lpstr>Office 테마</vt:lpstr>
      <vt:lpstr>주차공유 프로젝트 ‘어따세워?’  Team 뚜벅이 </vt:lpstr>
      <vt:lpstr>메인페이지</vt:lpstr>
      <vt:lpstr>로그인</vt:lpstr>
      <vt:lpstr>회원가입</vt:lpstr>
      <vt:lpstr>부가정보 입력</vt:lpstr>
      <vt:lpstr>P 내놓기</vt:lpstr>
      <vt:lpstr>P 내놓기 - 단기 / 장기 입력폼</vt:lpstr>
      <vt:lpstr>P 내놓기 - 단기 / 장기 입력폼</vt:lpstr>
      <vt:lpstr>세우기 검색</vt:lpstr>
      <vt:lpstr>세우기 상세페이지</vt:lpstr>
      <vt:lpstr>세우기 상세페이지</vt:lpstr>
      <vt:lpstr>예약하기 -&gt; 결제 페이지</vt:lpstr>
      <vt:lpstr>예약 완료 페이지</vt:lpstr>
      <vt:lpstr>마이페이지 (상단바 드롭다운리스트)</vt:lpstr>
      <vt:lpstr>알림</vt:lpstr>
      <vt:lpstr>회원 정보 관리</vt:lpstr>
      <vt:lpstr>예약 내역</vt:lpstr>
      <vt:lpstr>예약 내역 - 1:1 채팅</vt:lpstr>
      <vt:lpstr>예약 내역 - 리뷰쓰기</vt:lpstr>
      <vt:lpstr>리뷰관리</vt:lpstr>
      <vt:lpstr>공유 내역 - 주차장 리스트</vt:lpstr>
      <vt:lpstr>공유 내역 - 예약 리스트</vt:lpstr>
      <vt:lpstr>찜한 주차장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Hong Jieun</dc:creator>
  <cp:lastModifiedBy>naye</cp:lastModifiedBy>
  <cp:revision>6</cp:revision>
  <dcterms:modified xsi:type="dcterms:W3CDTF">2021-03-11T05:31:57Z</dcterms:modified>
  <cp:version>9.102.73.43337</cp:version>
</cp:coreProperties>
</file>